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136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diagrams/_rels/data3.xml.rels><?xml version="1.0" encoding="UTF-8" standalone="yes"?>
<Relationships xmlns="http://schemas.openxmlformats.org/package/2006/relationships"><Relationship Id="rId1" Type="http://schemas.openxmlformats.org/officeDocument/2006/relationships/hyperlink" Target="https://github.com/tfoss78/Applied-Data-Science-Capstone/blob/main/labs-jupyter-spacex-Data%20wrangling.ipynb"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github.com/tfoss78/Applied-Data-Science-Capstone/blob/main/labs-jupyter-spacex-Data%20wrangling.ipynb"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B26185-87B1-4C13-8881-2BD5C794337C}"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8E61F967-C2A6-49C8-96E0-E75E356DA48C}">
      <dgm:prSet/>
      <dgm:spPr/>
      <dgm:t>
        <a:bodyPr/>
        <a:lstStyle/>
        <a:p>
          <a:r>
            <a:rPr lang="en-US" dirty="0"/>
            <a:t>Request API, parse SpaceX launch data</a:t>
          </a:r>
        </a:p>
      </dgm:t>
    </dgm:pt>
    <dgm:pt modelId="{934E8B99-2562-4321-B4CF-B6620DDE5A48}" type="parTrans" cxnId="{88630478-9C96-4EAF-B6BC-C0D3BCCECBAA}">
      <dgm:prSet/>
      <dgm:spPr/>
      <dgm:t>
        <a:bodyPr/>
        <a:lstStyle/>
        <a:p>
          <a:endParaRPr lang="en-US"/>
        </a:p>
      </dgm:t>
    </dgm:pt>
    <dgm:pt modelId="{93F5859A-E6A1-4797-9BCC-913431016501}" type="sibTrans" cxnId="{88630478-9C96-4EAF-B6BC-C0D3BCCECBAA}">
      <dgm:prSet/>
      <dgm:spPr/>
      <dgm:t>
        <a:bodyPr/>
        <a:lstStyle/>
        <a:p>
          <a:endParaRPr lang="en-US"/>
        </a:p>
      </dgm:t>
    </dgm:pt>
    <dgm:pt modelId="{A899D01A-F6A2-47C2-BF76-8F6BDE59679F}">
      <dgm:prSet/>
      <dgm:spPr/>
      <dgm:t>
        <a:bodyPr/>
        <a:lstStyle/>
        <a:p>
          <a:r>
            <a:rPr lang="en-US" dirty="0"/>
            <a:t>Filter data to show only Falcon 9 launches</a:t>
          </a:r>
        </a:p>
      </dgm:t>
    </dgm:pt>
    <dgm:pt modelId="{E4C1AAD8-C153-483A-A89B-193E42A3FFDB}" type="parTrans" cxnId="{B27747B6-B27B-40D4-BA4D-A4709FA79118}">
      <dgm:prSet/>
      <dgm:spPr/>
      <dgm:t>
        <a:bodyPr/>
        <a:lstStyle/>
        <a:p>
          <a:endParaRPr lang="en-US"/>
        </a:p>
      </dgm:t>
    </dgm:pt>
    <dgm:pt modelId="{12E5C5C4-1C0C-4599-AD17-54D2F9AD5B66}" type="sibTrans" cxnId="{B27747B6-B27B-40D4-BA4D-A4709FA79118}">
      <dgm:prSet/>
      <dgm:spPr/>
      <dgm:t>
        <a:bodyPr/>
        <a:lstStyle/>
        <a:p>
          <a:endParaRPr lang="en-US"/>
        </a:p>
      </dgm:t>
    </dgm:pt>
    <dgm:pt modelId="{DF3BF5C8-F4CC-4ED0-92B3-410200ACDFE1}">
      <dgm:prSet/>
      <dgm:spPr/>
      <dgm:t>
        <a:bodyPr/>
        <a:lstStyle/>
        <a:p>
          <a:r>
            <a:rPr lang="en-US" dirty="0"/>
            <a:t>Take steps to identify and replace missing values</a:t>
          </a:r>
        </a:p>
      </dgm:t>
    </dgm:pt>
    <dgm:pt modelId="{F8D85F3D-4F31-4C63-B22E-4650C99E4AE6}" type="parTrans" cxnId="{D86AB482-4601-4754-A17B-9EDBDA93E7DE}">
      <dgm:prSet/>
      <dgm:spPr/>
      <dgm:t>
        <a:bodyPr/>
        <a:lstStyle/>
        <a:p>
          <a:endParaRPr lang="en-US"/>
        </a:p>
      </dgm:t>
    </dgm:pt>
    <dgm:pt modelId="{A87BB59D-1805-4ED0-9EAA-CCB85245D82D}" type="sibTrans" cxnId="{D86AB482-4601-4754-A17B-9EDBDA93E7DE}">
      <dgm:prSet/>
      <dgm:spPr/>
      <dgm:t>
        <a:bodyPr/>
        <a:lstStyle/>
        <a:p>
          <a:endParaRPr lang="en-US"/>
        </a:p>
      </dgm:t>
    </dgm:pt>
    <dgm:pt modelId="{4212BD35-FEE9-4CC2-80BF-D4A9390DF2CC}" type="pres">
      <dgm:prSet presAssocID="{C0B26185-87B1-4C13-8881-2BD5C794337C}" presName="Name0" presStyleCnt="0">
        <dgm:presLayoutVars>
          <dgm:dir/>
          <dgm:animLvl val="lvl"/>
          <dgm:resizeHandles val="exact"/>
        </dgm:presLayoutVars>
      </dgm:prSet>
      <dgm:spPr/>
    </dgm:pt>
    <dgm:pt modelId="{6B6709AE-26CB-477E-96B4-28CD533386CE}" type="pres">
      <dgm:prSet presAssocID="{DF3BF5C8-F4CC-4ED0-92B3-410200ACDFE1}" presName="boxAndChildren" presStyleCnt="0"/>
      <dgm:spPr/>
    </dgm:pt>
    <dgm:pt modelId="{CF011578-A8AB-4C1C-95D7-3A1E1F764F62}" type="pres">
      <dgm:prSet presAssocID="{DF3BF5C8-F4CC-4ED0-92B3-410200ACDFE1}" presName="parentTextBox" presStyleLbl="node1" presStyleIdx="0" presStyleCnt="3"/>
      <dgm:spPr/>
    </dgm:pt>
    <dgm:pt modelId="{A0593FE5-56AB-4487-B12F-14A5B5A62FF0}" type="pres">
      <dgm:prSet presAssocID="{12E5C5C4-1C0C-4599-AD17-54D2F9AD5B66}" presName="sp" presStyleCnt="0"/>
      <dgm:spPr/>
    </dgm:pt>
    <dgm:pt modelId="{581DECA8-942D-4608-AAA4-245A293E7CFF}" type="pres">
      <dgm:prSet presAssocID="{A899D01A-F6A2-47C2-BF76-8F6BDE59679F}" presName="arrowAndChildren" presStyleCnt="0"/>
      <dgm:spPr/>
    </dgm:pt>
    <dgm:pt modelId="{114C70E2-C10E-4F8D-A43F-01A60AB7B67F}" type="pres">
      <dgm:prSet presAssocID="{A899D01A-F6A2-47C2-BF76-8F6BDE59679F}" presName="parentTextArrow" presStyleLbl="node1" presStyleIdx="1" presStyleCnt="3"/>
      <dgm:spPr/>
    </dgm:pt>
    <dgm:pt modelId="{5ADF6125-DAAA-4B6F-B34A-20331A0D0EDB}" type="pres">
      <dgm:prSet presAssocID="{93F5859A-E6A1-4797-9BCC-913431016501}" presName="sp" presStyleCnt="0"/>
      <dgm:spPr/>
    </dgm:pt>
    <dgm:pt modelId="{97950003-D975-460D-8A56-8D8EACED5D11}" type="pres">
      <dgm:prSet presAssocID="{8E61F967-C2A6-49C8-96E0-E75E356DA48C}" presName="arrowAndChildren" presStyleCnt="0"/>
      <dgm:spPr/>
    </dgm:pt>
    <dgm:pt modelId="{F79DADB9-7C8D-4E85-9603-B922BE31BDD1}" type="pres">
      <dgm:prSet presAssocID="{8E61F967-C2A6-49C8-96E0-E75E356DA48C}" presName="parentTextArrow" presStyleLbl="node1" presStyleIdx="2" presStyleCnt="3"/>
      <dgm:spPr/>
    </dgm:pt>
  </dgm:ptLst>
  <dgm:cxnLst>
    <dgm:cxn modelId="{E8F8DB5F-923C-408B-979B-6A7BD19F022B}" type="presOf" srcId="{DF3BF5C8-F4CC-4ED0-92B3-410200ACDFE1}" destId="{CF011578-A8AB-4C1C-95D7-3A1E1F764F62}" srcOrd="0" destOrd="0" presId="urn:microsoft.com/office/officeart/2005/8/layout/process4"/>
    <dgm:cxn modelId="{FAD35266-4876-4A83-82EF-E28F65C17134}" type="presOf" srcId="{8E61F967-C2A6-49C8-96E0-E75E356DA48C}" destId="{F79DADB9-7C8D-4E85-9603-B922BE31BDD1}" srcOrd="0" destOrd="0" presId="urn:microsoft.com/office/officeart/2005/8/layout/process4"/>
    <dgm:cxn modelId="{CBCF8466-01F9-46B5-93B6-56A266C49786}" type="presOf" srcId="{C0B26185-87B1-4C13-8881-2BD5C794337C}" destId="{4212BD35-FEE9-4CC2-80BF-D4A9390DF2CC}" srcOrd="0" destOrd="0" presId="urn:microsoft.com/office/officeart/2005/8/layout/process4"/>
    <dgm:cxn modelId="{88630478-9C96-4EAF-B6BC-C0D3BCCECBAA}" srcId="{C0B26185-87B1-4C13-8881-2BD5C794337C}" destId="{8E61F967-C2A6-49C8-96E0-E75E356DA48C}" srcOrd="0" destOrd="0" parTransId="{934E8B99-2562-4321-B4CF-B6620DDE5A48}" sibTransId="{93F5859A-E6A1-4797-9BCC-913431016501}"/>
    <dgm:cxn modelId="{D86AB482-4601-4754-A17B-9EDBDA93E7DE}" srcId="{C0B26185-87B1-4C13-8881-2BD5C794337C}" destId="{DF3BF5C8-F4CC-4ED0-92B3-410200ACDFE1}" srcOrd="2" destOrd="0" parTransId="{F8D85F3D-4F31-4C63-B22E-4650C99E4AE6}" sibTransId="{A87BB59D-1805-4ED0-9EAA-CCB85245D82D}"/>
    <dgm:cxn modelId="{66094E87-9CAA-4B29-A858-8381071018CF}" type="presOf" srcId="{A899D01A-F6A2-47C2-BF76-8F6BDE59679F}" destId="{114C70E2-C10E-4F8D-A43F-01A60AB7B67F}" srcOrd="0" destOrd="0" presId="urn:microsoft.com/office/officeart/2005/8/layout/process4"/>
    <dgm:cxn modelId="{B27747B6-B27B-40D4-BA4D-A4709FA79118}" srcId="{C0B26185-87B1-4C13-8881-2BD5C794337C}" destId="{A899D01A-F6A2-47C2-BF76-8F6BDE59679F}" srcOrd="1" destOrd="0" parTransId="{E4C1AAD8-C153-483A-A89B-193E42A3FFDB}" sibTransId="{12E5C5C4-1C0C-4599-AD17-54D2F9AD5B66}"/>
    <dgm:cxn modelId="{F14D9F96-745E-4C1D-A9AC-1D0999DC9B60}" type="presParOf" srcId="{4212BD35-FEE9-4CC2-80BF-D4A9390DF2CC}" destId="{6B6709AE-26CB-477E-96B4-28CD533386CE}" srcOrd="0" destOrd="0" presId="urn:microsoft.com/office/officeart/2005/8/layout/process4"/>
    <dgm:cxn modelId="{863F63FD-EB62-4FFF-8C12-C336869E0AC0}" type="presParOf" srcId="{6B6709AE-26CB-477E-96B4-28CD533386CE}" destId="{CF011578-A8AB-4C1C-95D7-3A1E1F764F62}" srcOrd="0" destOrd="0" presId="urn:microsoft.com/office/officeart/2005/8/layout/process4"/>
    <dgm:cxn modelId="{1E2E1EAD-050E-40DC-8EFD-D5FE120610A9}" type="presParOf" srcId="{4212BD35-FEE9-4CC2-80BF-D4A9390DF2CC}" destId="{A0593FE5-56AB-4487-B12F-14A5B5A62FF0}" srcOrd="1" destOrd="0" presId="urn:microsoft.com/office/officeart/2005/8/layout/process4"/>
    <dgm:cxn modelId="{EA0320E1-EC3E-448D-A057-959A17205C9D}" type="presParOf" srcId="{4212BD35-FEE9-4CC2-80BF-D4A9390DF2CC}" destId="{581DECA8-942D-4608-AAA4-245A293E7CFF}" srcOrd="2" destOrd="0" presId="urn:microsoft.com/office/officeart/2005/8/layout/process4"/>
    <dgm:cxn modelId="{515CC630-A478-42A4-867D-AA5635A4DAC6}" type="presParOf" srcId="{581DECA8-942D-4608-AAA4-245A293E7CFF}" destId="{114C70E2-C10E-4F8D-A43F-01A60AB7B67F}" srcOrd="0" destOrd="0" presId="urn:microsoft.com/office/officeart/2005/8/layout/process4"/>
    <dgm:cxn modelId="{AD548035-AF82-4E2B-8C7E-43122041727E}" type="presParOf" srcId="{4212BD35-FEE9-4CC2-80BF-D4A9390DF2CC}" destId="{5ADF6125-DAAA-4B6F-B34A-20331A0D0EDB}" srcOrd="3" destOrd="0" presId="urn:microsoft.com/office/officeart/2005/8/layout/process4"/>
    <dgm:cxn modelId="{FEA2BD83-DB4C-45FA-A4EF-3078B8D73F60}" type="presParOf" srcId="{4212BD35-FEE9-4CC2-80BF-D4A9390DF2CC}" destId="{97950003-D975-460D-8A56-8D8EACED5D11}" srcOrd="4" destOrd="0" presId="urn:microsoft.com/office/officeart/2005/8/layout/process4"/>
    <dgm:cxn modelId="{EE8879BB-AE4F-402A-904F-894BDCA5C913}" type="presParOf" srcId="{97950003-D975-460D-8A56-8D8EACED5D11}" destId="{F79DADB9-7C8D-4E85-9603-B922BE31BDD1}"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2852D2-F496-4FD5-B48A-6A90A42572C1}"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A74F9EEF-7A46-43C8-9012-F81EC6294D7D}">
      <dgm:prSet/>
      <dgm:spPr/>
      <dgm:t>
        <a:bodyPr/>
        <a:lstStyle/>
        <a:p>
          <a:r>
            <a:rPr lang="en-US" dirty="0"/>
            <a:t>Falcon 9 launch data were requested from Wikipedia in HTML format</a:t>
          </a:r>
        </a:p>
      </dgm:t>
    </dgm:pt>
    <dgm:pt modelId="{0D0846F5-A8D3-4DC7-A001-DAE2B93E8895}" type="parTrans" cxnId="{DD6831AA-2DAA-46DB-88B3-9C43AE089B4C}">
      <dgm:prSet/>
      <dgm:spPr/>
      <dgm:t>
        <a:bodyPr/>
        <a:lstStyle/>
        <a:p>
          <a:endParaRPr lang="en-US"/>
        </a:p>
      </dgm:t>
    </dgm:pt>
    <dgm:pt modelId="{0DB3CB84-E339-4EB4-BF73-6AE585948455}" type="sibTrans" cxnId="{DD6831AA-2DAA-46DB-88B3-9C43AE089B4C}">
      <dgm:prSet/>
      <dgm:spPr/>
      <dgm:t>
        <a:bodyPr/>
        <a:lstStyle/>
        <a:p>
          <a:endParaRPr lang="en-US"/>
        </a:p>
      </dgm:t>
    </dgm:pt>
    <dgm:pt modelId="{74AF00CF-619E-4B5B-8D4F-50C6AAC1750D}">
      <dgm:prSet/>
      <dgm:spPr/>
      <dgm:t>
        <a:bodyPr/>
        <a:lstStyle/>
        <a:p>
          <a:r>
            <a:rPr lang="en-US"/>
            <a:t>Data were then parsed and converted into a Pandas dataframe</a:t>
          </a:r>
          <a:endParaRPr lang="en-US" dirty="0"/>
        </a:p>
      </dgm:t>
    </dgm:pt>
    <dgm:pt modelId="{C0F1CF7D-6CE1-413B-88DE-2E1130F48C61}" type="parTrans" cxnId="{7919A502-F9E6-4F19-BE78-4CDC93A7442D}">
      <dgm:prSet/>
      <dgm:spPr/>
      <dgm:t>
        <a:bodyPr/>
        <a:lstStyle/>
        <a:p>
          <a:endParaRPr lang="en-US"/>
        </a:p>
      </dgm:t>
    </dgm:pt>
    <dgm:pt modelId="{01A4C347-DD0C-4F6D-BC85-980EBA574C44}" type="sibTrans" cxnId="{7919A502-F9E6-4F19-BE78-4CDC93A7442D}">
      <dgm:prSet/>
      <dgm:spPr/>
      <dgm:t>
        <a:bodyPr/>
        <a:lstStyle/>
        <a:p>
          <a:endParaRPr lang="en-US"/>
        </a:p>
      </dgm:t>
    </dgm:pt>
    <dgm:pt modelId="{FC1F1340-74E2-46A9-B146-5AE29E1139DC}">
      <dgm:prSet/>
      <dgm:spPr/>
      <dgm:t>
        <a:bodyPr/>
        <a:lstStyle/>
        <a:p>
          <a:r>
            <a:rPr lang="en-US" dirty="0"/>
            <a:t>HTML data were subsequently converted into a </a:t>
          </a:r>
          <a:r>
            <a:rPr lang="en-US" dirty="0" err="1"/>
            <a:t>BeautifulSoup</a:t>
          </a:r>
          <a:r>
            <a:rPr lang="en-US" dirty="0"/>
            <a:t> object	</a:t>
          </a:r>
        </a:p>
      </dgm:t>
    </dgm:pt>
    <dgm:pt modelId="{7BBA625F-9BA0-4F87-8124-3E39FE749487}" type="parTrans" cxnId="{102051FF-6C04-4119-8CF8-3582A15D86D0}">
      <dgm:prSet/>
      <dgm:spPr/>
      <dgm:t>
        <a:bodyPr/>
        <a:lstStyle/>
        <a:p>
          <a:endParaRPr lang="en-US"/>
        </a:p>
      </dgm:t>
    </dgm:pt>
    <dgm:pt modelId="{A62BFE89-0D86-499F-A4EC-BC0E5AB25B24}" type="sibTrans" cxnId="{102051FF-6C04-4119-8CF8-3582A15D86D0}">
      <dgm:prSet/>
      <dgm:spPr/>
      <dgm:t>
        <a:bodyPr/>
        <a:lstStyle/>
        <a:p>
          <a:endParaRPr lang="en-US"/>
        </a:p>
      </dgm:t>
    </dgm:pt>
    <dgm:pt modelId="{C4CDABB5-824A-42C4-B450-A8DF84BB8E49}" type="pres">
      <dgm:prSet presAssocID="{DB2852D2-F496-4FD5-B48A-6A90A42572C1}" presName="Name0" presStyleCnt="0">
        <dgm:presLayoutVars>
          <dgm:dir/>
          <dgm:animLvl val="lvl"/>
          <dgm:resizeHandles val="exact"/>
        </dgm:presLayoutVars>
      </dgm:prSet>
      <dgm:spPr/>
    </dgm:pt>
    <dgm:pt modelId="{CE88C6FA-27BF-4D4F-9884-ECF2FB5F02E8}" type="pres">
      <dgm:prSet presAssocID="{74AF00CF-619E-4B5B-8D4F-50C6AAC1750D}" presName="boxAndChildren" presStyleCnt="0"/>
      <dgm:spPr/>
    </dgm:pt>
    <dgm:pt modelId="{5FE75642-1ED6-4789-92B7-E14A0742D6B3}" type="pres">
      <dgm:prSet presAssocID="{74AF00CF-619E-4B5B-8D4F-50C6AAC1750D}" presName="parentTextBox" presStyleLbl="node1" presStyleIdx="0" presStyleCnt="3"/>
      <dgm:spPr/>
    </dgm:pt>
    <dgm:pt modelId="{5D8841A5-0730-4561-983D-2A062FAD0A49}" type="pres">
      <dgm:prSet presAssocID="{A62BFE89-0D86-499F-A4EC-BC0E5AB25B24}" presName="sp" presStyleCnt="0"/>
      <dgm:spPr/>
    </dgm:pt>
    <dgm:pt modelId="{E7DE7629-4DDE-49C0-9846-C14C8699BA60}" type="pres">
      <dgm:prSet presAssocID="{FC1F1340-74E2-46A9-B146-5AE29E1139DC}" presName="arrowAndChildren" presStyleCnt="0"/>
      <dgm:spPr/>
    </dgm:pt>
    <dgm:pt modelId="{C72B3AA0-FF7B-40F4-B695-2269C3B203CD}" type="pres">
      <dgm:prSet presAssocID="{FC1F1340-74E2-46A9-B146-5AE29E1139DC}" presName="parentTextArrow" presStyleLbl="node1" presStyleIdx="1" presStyleCnt="3"/>
      <dgm:spPr/>
    </dgm:pt>
    <dgm:pt modelId="{51E9F5B0-6514-4D79-B737-8E1ADD392CEB}" type="pres">
      <dgm:prSet presAssocID="{0DB3CB84-E339-4EB4-BF73-6AE585948455}" presName="sp" presStyleCnt="0"/>
      <dgm:spPr/>
    </dgm:pt>
    <dgm:pt modelId="{395BE8EB-BFE6-4C6B-AAD1-F84250DE4CE9}" type="pres">
      <dgm:prSet presAssocID="{A74F9EEF-7A46-43C8-9012-F81EC6294D7D}" presName="arrowAndChildren" presStyleCnt="0"/>
      <dgm:spPr/>
    </dgm:pt>
    <dgm:pt modelId="{19339FBC-9162-4979-8F2E-07CD3C446DC1}" type="pres">
      <dgm:prSet presAssocID="{A74F9EEF-7A46-43C8-9012-F81EC6294D7D}" presName="parentTextArrow" presStyleLbl="node1" presStyleIdx="2" presStyleCnt="3"/>
      <dgm:spPr/>
    </dgm:pt>
  </dgm:ptLst>
  <dgm:cxnLst>
    <dgm:cxn modelId="{7919A502-F9E6-4F19-BE78-4CDC93A7442D}" srcId="{DB2852D2-F496-4FD5-B48A-6A90A42572C1}" destId="{74AF00CF-619E-4B5B-8D4F-50C6AAC1750D}" srcOrd="2" destOrd="0" parTransId="{C0F1CF7D-6CE1-413B-88DE-2E1130F48C61}" sibTransId="{01A4C347-DD0C-4F6D-BC85-980EBA574C44}"/>
    <dgm:cxn modelId="{E27D3328-5552-476B-9ED3-84156BD5ED7C}" type="presOf" srcId="{FC1F1340-74E2-46A9-B146-5AE29E1139DC}" destId="{C72B3AA0-FF7B-40F4-B695-2269C3B203CD}" srcOrd="0" destOrd="0" presId="urn:microsoft.com/office/officeart/2005/8/layout/process4"/>
    <dgm:cxn modelId="{040F7943-1336-4296-AF59-6D61C3DA72D0}" type="presOf" srcId="{74AF00CF-619E-4B5B-8D4F-50C6AAC1750D}" destId="{5FE75642-1ED6-4789-92B7-E14A0742D6B3}" srcOrd="0" destOrd="0" presId="urn:microsoft.com/office/officeart/2005/8/layout/process4"/>
    <dgm:cxn modelId="{54621E65-04FF-43E9-A9CC-92D5D7856B59}" type="presOf" srcId="{DB2852D2-F496-4FD5-B48A-6A90A42572C1}" destId="{C4CDABB5-824A-42C4-B450-A8DF84BB8E49}" srcOrd="0" destOrd="0" presId="urn:microsoft.com/office/officeart/2005/8/layout/process4"/>
    <dgm:cxn modelId="{FDEBC875-D76F-4353-B935-136417C79B1F}" type="presOf" srcId="{A74F9EEF-7A46-43C8-9012-F81EC6294D7D}" destId="{19339FBC-9162-4979-8F2E-07CD3C446DC1}" srcOrd="0" destOrd="0" presId="urn:microsoft.com/office/officeart/2005/8/layout/process4"/>
    <dgm:cxn modelId="{DD6831AA-2DAA-46DB-88B3-9C43AE089B4C}" srcId="{DB2852D2-F496-4FD5-B48A-6A90A42572C1}" destId="{A74F9EEF-7A46-43C8-9012-F81EC6294D7D}" srcOrd="0" destOrd="0" parTransId="{0D0846F5-A8D3-4DC7-A001-DAE2B93E8895}" sibTransId="{0DB3CB84-E339-4EB4-BF73-6AE585948455}"/>
    <dgm:cxn modelId="{102051FF-6C04-4119-8CF8-3582A15D86D0}" srcId="{DB2852D2-F496-4FD5-B48A-6A90A42572C1}" destId="{FC1F1340-74E2-46A9-B146-5AE29E1139DC}" srcOrd="1" destOrd="0" parTransId="{7BBA625F-9BA0-4F87-8124-3E39FE749487}" sibTransId="{A62BFE89-0D86-499F-A4EC-BC0E5AB25B24}"/>
    <dgm:cxn modelId="{4E160F74-7A22-44D0-AFD0-8B4938F0C340}" type="presParOf" srcId="{C4CDABB5-824A-42C4-B450-A8DF84BB8E49}" destId="{CE88C6FA-27BF-4D4F-9884-ECF2FB5F02E8}" srcOrd="0" destOrd="0" presId="urn:microsoft.com/office/officeart/2005/8/layout/process4"/>
    <dgm:cxn modelId="{41CFE038-FE26-4FD3-BE30-A5AC25657B03}" type="presParOf" srcId="{CE88C6FA-27BF-4D4F-9884-ECF2FB5F02E8}" destId="{5FE75642-1ED6-4789-92B7-E14A0742D6B3}" srcOrd="0" destOrd="0" presId="urn:microsoft.com/office/officeart/2005/8/layout/process4"/>
    <dgm:cxn modelId="{EC66EF41-54C3-4AC3-B05F-A35FC8D8F115}" type="presParOf" srcId="{C4CDABB5-824A-42C4-B450-A8DF84BB8E49}" destId="{5D8841A5-0730-4561-983D-2A062FAD0A49}" srcOrd="1" destOrd="0" presId="urn:microsoft.com/office/officeart/2005/8/layout/process4"/>
    <dgm:cxn modelId="{48EA2DEC-A4A1-4C7F-9853-06F46FA419E9}" type="presParOf" srcId="{C4CDABB5-824A-42C4-B450-A8DF84BB8E49}" destId="{E7DE7629-4DDE-49C0-9846-C14C8699BA60}" srcOrd="2" destOrd="0" presId="urn:microsoft.com/office/officeart/2005/8/layout/process4"/>
    <dgm:cxn modelId="{E0415331-B593-4291-9EC2-F4A31E3C3A42}" type="presParOf" srcId="{E7DE7629-4DDE-49C0-9846-C14C8699BA60}" destId="{C72B3AA0-FF7B-40F4-B695-2269C3B203CD}" srcOrd="0" destOrd="0" presId="urn:microsoft.com/office/officeart/2005/8/layout/process4"/>
    <dgm:cxn modelId="{04DF4BF9-6003-4C42-9D3B-982AED34471F}" type="presParOf" srcId="{C4CDABB5-824A-42C4-B450-A8DF84BB8E49}" destId="{51E9F5B0-6514-4D79-B737-8E1ADD392CEB}" srcOrd="3" destOrd="0" presId="urn:microsoft.com/office/officeart/2005/8/layout/process4"/>
    <dgm:cxn modelId="{64C16BAF-89F1-44BB-BE2F-4C3C1C2F2A5E}" type="presParOf" srcId="{C4CDABB5-824A-42C4-B450-A8DF84BB8E49}" destId="{395BE8EB-BFE6-4C6B-AAD1-F84250DE4CE9}" srcOrd="4" destOrd="0" presId="urn:microsoft.com/office/officeart/2005/8/layout/process4"/>
    <dgm:cxn modelId="{9B25F617-ADF8-4046-9B6B-BE9A9E5BBBE3}" type="presParOf" srcId="{395BE8EB-BFE6-4C6B-AAD1-F84250DE4CE9}" destId="{19339FBC-9162-4979-8F2E-07CD3C446DC1}"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B172A3-BF9A-4FAA-B67E-5A232DE586A9}"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AA79182D-B42E-4342-BE4E-773CF402B401}">
      <dgm:prSet/>
      <dgm:spPr/>
      <dgm:t>
        <a:bodyPr/>
        <a:lstStyle/>
        <a:p>
          <a:r>
            <a:rPr lang="en-US" dirty="0"/>
            <a:t>Performed exploratory data analysis</a:t>
          </a:r>
        </a:p>
      </dgm:t>
    </dgm:pt>
    <dgm:pt modelId="{9140DA14-ECE7-4FF9-889B-645291294C5A}" type="parTrans" cxnId="{94487092-C9A2-45A4-9384-7CD2B5F3E3C8}">
      <dgm:prSet/>
      <dgm:spPr/>
      <dgm:t>
        <a:bodyPr/>
        <a:lstStyle/>
        <a:p>
          <a:endParaRPr lang="en-US"/>
        </a:p>
      </dgm:t>
    </dgm:pt>
    <dgm:pt modelId="{A14E6E65-F385-4E0F-9865-B50F8D561215}" type="sibTrans" cxnId="{94487092-C9A2-45A4-9384-7CD2B5F3E3C8}">
      <dgm:prSet/>
      <dgm:spPr/>
      <dgm:t>
        <a:bodyPr/>
        <a:lstStyle/>
        <a:p>
          <a:endParaRPr lang="en-US"/>
        </a:p>
      </dgm:t>
    </dgm:pt>
    <dgm:pt modelId="{C0EC8178-7517-4DE5-8E66-FC9FD131C8F5}">
      <dgm:prSet/>
      <dgm:spPr/>
      <dgm:t>
        <a:bodyPr/>
        <a:lstStyle/>
        <a:p>
          <a:r>
            <a:rPr lang="en-US" dirty="0"/>
            <a:t>Determined number of launches per launch site, orbit occurrence and mission outcome occurrence</a:t>
          </a:r>
        </a:p>
        <a:p>
          <a:endParaRPr lang="en-US" dirty="0"/>
        </a:p>
        <a:p>
          <a:r>
            <a:rPr lang="en-US" dirty="0"/>
            <a:t>Source: </a:t>
          </a:r>
          <a:r>
            <a:rPr lang="en-US" dirty="0">
              <a:hlinkClick xmlns:r="http://schemas.openxmlformats.org/officeDocument/2006/relationships" r:id="rId1"/>
            </a:rPr>
            <a:t>https://github.com/tfoss78/Applied-Data-Science-Capstone/blob/main/labs-jupyter-spacex-Data%20wrangling.ipynb</a:t>
          </a:r>
          <a:r>
            <a:rPr lang="en-US" dirty="0"/>
            <a:t> </a:t>
          </a:r>
        </a:p>
      </dgm:t>
    </dgm:pt>
    <dgm:pt modelId="{8EF463D5-87E8-4089-96F7-C0986C3DDDBB}" type="parTrans" cxnId="{646FD02A-7969-42DA-9B87-A65D342E137F}">
      <dgm:prSet/>
      <dgm:spPr/>
      <dgm:t>
        <a:bodyPr/>
        <a:lstStyle/>
        <a:p>
          <a:endParaRPr lang="en-US"/>
        </a:p>
      </dgm:t>
    </dgm:pt>
    <dgm:pt modelId="{E1C9D5CA-A927-40A3-84B3-AE1F7068E326}" type="sibTrans" cxnId="{646FD02A-7969-42DA-9B87-A65D342E137F}">
      <dgm:prSet/>
      <dgm:spPr/>
      <dgm:t>
        <a:bodyPr/>
        <a:lstStyle/>
        <a:p>
          <a:endParaRPr lang="en-US"/>
        </a:p>
      </dgm:t>
    </dgm:pt>
    <dgm:pt modelId="{6E42BCE3-A49E-4B38-A197-3A3163E34812}">
      <dgm:prSet/>
      <dgm:spPr/>
      <dgm:t>
        <a:bodyPr/>
        <a:lstStyle/>
        <a:p>
          <a:r>
            <a:rPr lang="en-US" dirty="0"/>
            <a:t>Created “landing outcome” label from the outcome column and exported results to CSV</a:t>
          </a:r>
        </a:p>
      </dgm:t>
    </dgm:pt>
    <dgm:pt modelId="{4BAAC3B6-BA0C-4A14-8CED-76AA91E632FF}" type="parTrans" cxnId="{F63937E0-0440-4312-B01B-518243845FD2}">
      <dgm:prSet/>
      <dgm:spPr/>
      <dgm:t>
        <a:bodyPr/>
        <a:lstStyle/>
        <a:p>
          <a:endParaRPr lang="en-US"/>
        </a:p>
      </dgm:t>
    </dgm:pt>
    <dgm:pt modelId="{FB4E45A3-A75E-41B0-A2D5-6D192E683B4D}" type="sibTrans" cxnId="{F63937E0-0440-4312-B01B-518243845FD2}">
      <dgm:prSet/>
      <dgm:spPr/>
      <dgm:t>
        <a:bodyPr/>
        <a:lstStyle/>
        <a:p>
          <a:endParaRPr lang="en-US"/>
        </a:p>
      </dgm:t>
    </dgm:pt>
    <dgm:pt modelId="{A12CA91E-1931-46AE-84B8-340CD84FB85A}" type="pres">
      <dgm:prSet presAssocID="{7BB172A3-BF9A-4FAA-B67E-5A232DE586A9}" presName="Name0" presStyleCnt="0">
        <dgm:presLayoutVars>
          <dgm:dir/>
          <dgm:resizeHandles val="exact"/>
        </dgm:presLayoutVars>
      </dgm:prSet>
      <dgm:spPr/>
    </dgm:pt>
    <dgm:pt modelId="{47339DE7-6B7E-4B8D-9835-F7E6C3A844C1}" type="pres">
      <dgm:prSet presAssocID="{7BB172A3-BF9A-4FAA-B67E-5A232DE586A9}" presName="arrow" presStyleLbl="bgShp" presStyleIdx="0" presStyleCnt="1"/>
      <dgm:spPr/>
    </dgm:pt>
    <dgm:pt modelId="{C4D85785-2E22-4A92-B44B-AA09F91D937D}" type="pres">
      <dgm:prSet presAssocID="{7BB172A3-BF9A-4FAA-B67E-5A232DE586A9}" presName="points" presStyleCnt="0"/>
      <dgm:spPr/>
    </dgm:pt>
    <dgm:pt modelId="{7936257D-5DFB-4A5D-BDEB-B2E88194EBC2}" type="pres">
      <dgm:prSet presAssocID="{AA79182D-B42E-4342-BE4E-773CF402B401}" presName="compositeA" presStyleCnt="0"/>
      <dgm:spPr/>
    </dgm:pt>
    <dgm:pt modelId="{33F785CB-640A-47D3-B61E-83F6EAB5829A}" type="pres">
      <dgm:prSet presAssocID="{AA79182D-B42E-4342-BE4E-773CF402B401}" presName="textA" presStyleLbl="revTx" presStyleIdx="0" presStyleCnt="3">
        <dgm:presLayoutVars>
          <dgm:bulletEnabled val="1"/>
        </dgm:presLayoutVars>
      </dgm:prSet>
      <dgm:spPr/>
    </dgm:pt>
    <dgm:pt modelId="{F6B47201-1F97-41E7-A732-7B519EA24460}" type="pres">
      <dgm:prSet presAssocID="{AA79182D-B42E-4342-BE4E-773CF402B401}" presName="circleA" presStyleLbl="node1" presStyleIdx="0" presStyleCnt="3"/>
      <dgm:spPr/>
    </dgm:pt>
    <dgm:pt modelId="{D5B125DF-344B-472D-BE5F-19AC04238B53}" type="pres">
      <dgm:prSet presAssocID="{AA79182D-B42E-4342-BE4E-773CF402B401}" presName="spaceA" presStyleCnt="0"/>
      <dgm:spPr/>
    </dgm:pt>
    <dgm:pt modelId="{1930917C-2EBD-47BF-8EAC-2BD045745C8D}" type="pres">
      <dgm:prSet presAssocID="{A14E6E65-F385-4E0F-9865-B50F8D561215}" presName="space" presStyleCnt="0"/>
      <dgm:spPr/>
    </dgm:pt>
    <dgm:pt modelId="{DC207330-D1DC-4699-8B90-9B2C6BF118B3}" type="pres">
      <dgm:prSet presAssocID="{C0EC8178-7517-4DE5-8E66-FC9FD131C8F5}" presName="compositeB" presStyleCnt="0"/>
      <dgm:spPr/>
    </dgm:pt>
    <dgm:pt modelId="{9683A124-DEC6-486D-ABDA-F7F112D5149E}" type="pres">
      <dgm:prSet presAssocID="{C0EC8178-7517-4DE5-8E66-FC9FD131C8F5}" presName="textB" presStyleLbl="revTx" presStyleIdx="1" presStyleCnt="3">
        <dgm:presLayoutVars>
          <dgm:bulletEnabled val="1"/>
        </dgm:presLayoutVars>
      </dgm:prSet>
      <dgm:spPr/>
    </dgm:pt>
    <dgm:pt modelId="{9DC6C671-5CFD-418D-B9D0-76254958B2C2}" type="pres">
      <dgm:prSet presAssocID="{C0EC8178-7517-4DE5-8E66-FC9FD131C8F5}" presName="circleB" presStyleLbl="node1" presStyleIdx="1" presStyleCnt="3"/>
      <dgm:spPr/>
    </dgm:pt>
    <dgm:pt modelId="{143EEA72-E6AE-4E02-A1FE-705F616AE061}" type="pres">
      <dgm:prSet presAssocID="{C0EC8178-7517-4DE5-8E66-FC9FD131C8F5}" presName="spaceB" presStyleCnt="0"/>
      <dgm:spPr/>
    </dgm:pt>
    <dgm:pt modelId="{7BB168BD-79DB-4396-9BEB-2E9BEB1A8C35}" type="pres">
      <dgm:prSet presAssocID="{E1C9D5CA-A927-40A3-84B3-AE1F7068E326}" presName="space" presStyleCnt="0"/>
      <dgm:spPr/>
    </dgm:pt>
    <dgm:pt modelId="{D270D9C1-A43B-40CC-A46C-8AB7D6CEEB5D}" type="pres">
      <dgm:prSet presAssocID="{6E42BCE3-A49E-4B38-A197-3A3163E34812}" presName="compositeA" presStyleCnt="0"/>
      <dgm:spPr/>
    </dgm:pt>
    <dgm:pt modelId="{B45809AB-4002-4A18-BA65-991A9B3EF5C9}" type="pres">
      <dgm:prSet presAssocID="{6E42BCE3-A49E-4B38-A197-3A3163E34812}" presName="textA" presStyleLbl="revTx" presStyleIdx="2" presStyleCnt="3">
        <dgm:presLayoutVars>
          <dgm:bulletEnabled val="1"/>
        </dgm:presLayoutVars>
      </dgm:prSet>
      <dgm:spPr/>
    </dgm:pt>
    <dgm:pt modelId="{33A26E54-4920-4A72-AA19-794D6BFC0CE5}" type="pres">
      <dgm:prSet presAssocID="{6E42BCE3-A49E-4B38-A197-3A3163E34812}" presName="circleA" presStyleLbl="node1" presStyleIdx="2" presStyleCnt="3"/>
      <dgm:spPr/>
    </dgm:pt>
    <dgm:pt modelId="{9CB42243-4716-4384-8A61-7C865DF9BDFF}" type="pres">
      <dgm:prSet presAssocID="{6E42BCE3-A49E-4B38-A197-3A3163E34812}" presName="spaceA" presStyleCnt="0"/>
      <dgm:spPr/>
    </dgm:pt>
  </dgm:ptLst>
  <dgm:cxnLst>
    <dgm:cxn modelId="{44C1AF13-CA7D-44A5-A917-71D6A31D5716}" type="presOf" srcId="{AA79182D-B42E-4342-BE4E-773CF402B401}" destId="{33F785CB-640A-47D3-B61E-83F6EAB5829A}" srcOrd="0" destOrd="0" presId="urn:microsoft.com/office/officeart/2005/8/layout/hProcess11"/>
    <dgm:cxn modelId="{646FD02A-7969-42DA-9B87-A65D342E137F}" srcId="{7BB172A3-BF9A-4FAA-B67E-5A232DE586A9}" destId="{C0EC8178-7517-4DE5-8E66-FC9FD131C8F5}" srcOrd="1" destOrd="0" parTransId="{8EF463D5-87E8-4089-96F7-C0986C3DDDBB}" sibTransId="{E1C9D5CA-A927-40A3-84B3-AE1F7068E326}"/>
    <dgm:cxn modelId="{E43F5D3E-8BD8-420D-85A4-A6FE8D0C21BF}" type="presOf" srcId="{6E42BCE3-A49E-4B38-A197-3A3163E34812}" destId="{B45809AB-4002-4A18-BA65-991A9B3EF5C9}" srcOrd="0" destOrd="0" presId="urn:microsoft.com/office/officeart/2005/8/layout/hProcess11"/>
    <dgm:cxn modelId="{A50FC55B-489A-4012-9E11-A5D153CC8368}" type="presOf" srcId="{7BB172A3-BF9A-4FAA-B67E-5A232DE586A9}" destId="{A12CA91E-1931-46AE-84B8-340CD84FB85A}" srcOrd="0" destOrd="0" presId="urn:microsoft.com/office/officeart/2005/8/layout/hProcess11"/>
    <dgm:cxn modelId="{94487092-C9A2-45A4-9384-7CD2B5F3E3C8}" srcId="{7BB172A3-BF9A-4FAA-B67E-5A232DE586A9}" destId="{AA79182D-B42E-4342-BE4E-773CF402B401}" srcOrd="0" destOrd="0" parTransId="{9140DA14-ECE7-4FF9-889B-645291294C5A}" sibTransId="{A14E6E65-F385-4E0F-9865-B50F8D561215}"/>
    <dgm:cxn modelId="{F63937E0-0440-4312-B01B-518243845FD2}" srcId="{7BB172A3-BF9A-4FAA-B67E-5A232DE586A9}" destId="{6E42BCE3-A49E-4B38-A197-3A3163E34812}" srcOrd="2" destOrd="0" parTransId="{4BAAC3B6-BA0C-4A14-8CED-76AA91E632FF}" sibTransId="{FB4E45A3-A75E-41B0-A2D5-6D192E683B4D}"/>
    <dgm:cxn modelId="{5BDFC3F0-94E1-4EFF-B94F-3AC3F46336B8}" type="presOf" srcId="{C0EC8178-7517-4DE5-8E66-FC9FD131C8F5}" destId="{9683A124-DEC6-486D-ABDA-F7F112D5149E}" srcOrd="0" destOrd="0" presId="urn:microsoft.com/office/officeart/2005/8/layout/hProcess11"/>
    <dgm:cxn modelId="{756E1D4F-8A1C-4154-B810-332C1A1CE33D}" type="presParOf" srcId="{A12CA91E-1931-46AE-84B8-340CD84FB85A}" destId="{47339DE7-6B7E-4B8D-9835-F7E6C3A844C1}" srcOrd="0" destOrd="0" presId="urn:microsoft.com/office/officeart/2005/8/layout/hProcess11"/>
    <dgm:cxn modelId="{D6C34724-B7F7-4D13-BAFE-CD07A37BB916}" type="presParOf" srcId="{A12CA91E-1931-46AE-84B8-340CD84FB85A}" destId="{C4D85785-2E22-4A92-B44B-AA09F91D937D}" srcOrd="1" destOrd="0" presId="urn:microsoft.com/office/officeart/2005/8/layout/hProcess11"/>
    <dgm:cxn modelId="{60D73E7B-5E8D-4F49-A952-8C66971D1C84}" type="presParOf" srcId="{C4D85785-2E22-4A92-B44B-AA09F91D937D}" destId="{7936257D-5DFB-4A5D-BDEB-B2E88194EBC2}" srcOrd="0" destOrd="0" presId="urn:microsoft.com/office/officeart/2005/8/layout/hProcess11"/>
    <dgm:cxn modelId="{360FB02E-B2BE-4605-9C33-83EC98998457}" type="presParOf" srcId="{7936257D-5DFB-4A5D-BDEB-B2E88194EBC2}" destId="{33F785CB-640A-47D3-B61E-83F6EAB5829A}" srcOrd="0" destOrd="0" presId="urn:microsoft.com/office/officeart/2005/8/layout/hProcess11"/>
    <dgm:cxn modelId="{42C8E8DC-20D5-4F1C-B6F6-85EDA39E57EF}" type="presParOf" srcId="{7936257D-5DFB-4A5D-BDEB-B2E88194EBC2}" destId="{F6B47201-1F97-41E7-A732-7B519EA24460}" srcOrd="1" destOrd="0" presId="urn:microsoft.com/office/officeart/2005/8/layout/hProcess11"/>
    <dgm:cxn modelId="{473B14D4-711D-4592-917F-791E7850A6EE}" type="presParOf" srcId="{7936257D-5DFB-4A5D-BDEB-B2E88194EBC2}" destId="{D5B125DF-344B-472D-BE5F-19AC04238B53}" srcOrd="2" destOrd="0" presId="urn:microsoft.com/office/officeart/2005/8/layout/hProcess11"/>
    <dgm:cxn modelId="{83CEAD0F-DFCF-4A9A-BE6C-68C05A36AFDF}" type="presParOf" srcId="{C4D85785-2E22-4A92-B44B-AA09F91D937D}" destId="{1930917C-2EBD-47BF-8EAC-2BD045745C8D}" srcOrd="1" destOrd="0" presId="urn:microsoft.com/office/officeart/2005/8/layout/hProcess11"/>
    <dgm:cxn modelId="{36DE452A-372A-481C-99C6-272F797257F6}" type="presParOf" srcId="{C4D85785-2E22-4A92-B44B-AA09F91D937D}" destId="{DC207330-D1DC-4699-8B90-9B2C6BF118B3}" srcOrd="2" destOrd="0" presId="urn:microsoft.com/office/officeart/2005/8/layout/hProcess11"/>
    <dgm:cxn modelId="{5F224994-8A54-4C3F-AF7A-43ACA34EF37B}" type="presParOf" srcId="{DC207330-D1DC-4699-8B90-9B2C6BF118B3}" destId="{9683A124-DEC6-486D-ABDA-F7F112D5149E}" srcOrd="0" destOrd="0" presId="urn:microsoft.com/office/officeart/2005/8/layout/hProcess11"/>
    <dgm:cxn modelId="{875BF592-0ACA-4A91-B4E7-FA8E243CAA34}" type="presParOf" srcId="{DC207330-D1DC-4699-8B90-9B2C6BF118B3}" destId="{9DC6C671-5CFD-418D-B9D0-76254958B2C2}" srcOrd="1" destOrd="0" presId="urn:microsoft.com/office/officeart/2005/8/layout/hProcess11"/>
    <dgm:cxn modelId="{F17BD15C-0C86-436C-988A-309BA48BAD5E}" type="presParOf" srcId="{DC207330-D1DC-4699-8B90-9B2C6BF118B3}" destId="{143EEA72-E6AE-4E02-A1FE-705F616AE061}" srcOrd="2" destOrd="0" presId="urn:microsoft.com/office/officeart/2005/8/layout/hProcess11"/>
    <dgm:cxn modelId="{2F992FC7-5C99-4808-B6DF-F2D98B1D705A}" type="presParOf" srcId="{C4D85785-2E22-4A92-B44B-AA09F91D937D}" destId="{7BB168BD-79DB-4396-9BEB-2E9BEB1A8C35}" srcOrd="3" destOrd="0" presId="urn:microsoft.com/office/officeart/2005/8/layout/hProcess11"/>
    <dgm:cxn modelId="{A78D95EA-24D1-4E83-8EA9-97630527EDE8}" type="presParOf" srcId="{C4D85785-2E22-4A92-B44B-AA09F91D937D}" destId="{D270D9C1-A43B-40CC-A46C-8AB7D6CEEB5D}" srcOrd="4" destOrd="0" presId="urn:microsoft.com/office/officeart/2005/8/layout/hProcess11"/>
    <dgm:cxn modelId="{4314DFC7-81F1-48E2-B70A-FBBC556CBF1F}" type="presParOf" srcId="{D270D9C1-A43B-40CC-A46C-8AB7D6CEEB5D}" destId="{B45809AB-4002-4A18-BA65-991A9B3EF5C9}" srcOrd="0" destOrd="0" presId="urn:microsoft.com/office/officeart/2005/8/layout/hProcess11"/>
    <dgm:cxn modelId="{E5310359-F2EE-465C-BD7D-DBD9CA6C18B7}" type="presParOf" srcId="{D270D9C1-A43B-40CC-A46C-8AB7D6CEEB5D}" destId="{33A26E54-4920-4A72-AA19-794D6BFC0CE5}" srcOrd="1" destOrd="0" presId="urn:microsoft.com/office/officeart/2005/8/layout/hProcess11"/>
    <dgm:cxn modelId="{1633F7D4-ED75-4F7E-81E2-C490ACC2D0A2}" type="presParOf" srcId="{D270D9C1-A43B-40CC-A46C-8AB7D6CEEB5D}" destId="{9CB42243-4716-4384-8A61-7C865DF9BDFF}"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11578-A8AB-4C1C-95D7-3A1E1F764F62}">
      <dsp:nvSpPr>
        <dsp:cNvPr id="0" name=""/>
        <dsp:cNvSpPr/>
      </dsp:nvSpPr>
      <dsp:spPr>
        <a:xfrm>
          <a:off x="0" y="3166737"/>
          <a:ext cx="5461000" cy="10393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Take steps to identify and replace missing values</a:t>
          </a:r>
        </a:p>
      </dsp:txBody>
      <dsp:txXfrm>
        <a:off x="0" y="3166737"/>
        <a:ext cx="5461000" cy="1039393"/>
      </dsp:txXfrm>
    </dsp:sp>
    <dsp:sp modelId="{114C70E2-C10E-4F8D-A43F-01A60AB7B67F}">
      <dsp:nvSpPr>
        <dsp:cNvPr id="0" name=""/>
        <dsp:cNvSpPr/>
      </dsp:nvSpPr>
      <dsp:spPr>
        <a:xfrm rot="10800000">
          <a:off x="0" y="1583740"/>
          <a:ext cx="5461000" cy="159858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Filter data to show only Falcon 9 launches</a:t>
          </a:r>
        </a:p>
      </dsp:txBody>
      <dsp:txXfrm rot="10800000">
        <a:off x="0" y="1583740"/>
        <a:ext cx="5461000" cy="1038714"/>
      </dsp:txXfrm>
    </dsp:sp>
    <dsp:sp modelId="{F79DADB9-7C8D-4E85-9603-B922BE31BDD1}">
      <dsp:nvSpPr>
        <dsp:cNvPr id="0" name=""/>
        <dsp:cNvSpPr/>
      </dsp:nvSpPr>
      <dsp:spPr>
        <a:xfrm rot="10800000">
          <a:off x="0" y="743"/>
          <a:ext cx="5461000" cy="159858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Request API, parse SpaceX launch data</a:t>
          </a:r>
        </a:p>
      </dsp:txBody>
      <dsp:txXfrm rot="10800000">
        <a:off x="0" y="743"/>
        <a:ext cx="5461000" cy="10387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75642-1ED6-4789-92B7-E14A0742D6B3}">
      <dsp:nvSpPr>
        <dsp:cNvPr id="0" name=""/>
        <dsp:cNvSpPr/>
      </dsp:nvSpPr>
      <dsp:spPr>
        <a:xfrm>
          <a:off x="0" y="3166737"/>
          <a:ext cx="5461000" cy="10393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Data were then parsed and converted into a Pandas dataframe</a:t>
          </a:r>
          <a:endParaRPr lang="en-US" sz="2400" kern="1200" dirty="0"/>
        </a:p>
      </dsp:txBody>
      <dsp:txXfrm>
        <a:off x="0" y="3166737"/>
        <a:ext cx="5461000" cy="1039393"/>
      </dsp:txXfrm>
    </dsp:sp>
    <dsp:sp modelId="{C72B3AA0-FF7B-40F4-B695-2269C3B203CD}">
      <dsp:nvSpPr>
        <dsp:cNvPr id="0" name=""/>
        <dsp:cNvSpPr/>
      </dsp:nvSpPr>
      <dsp:spPr>
        <a:xfrm rot="10800000">
          <a:off x="0" y="1583740"/>
          <a:ext cx="5461000" cy="159858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HTML data were subsequently converted into a </a:t>
          </a:r>
          <a:r>
            <a:rPr lang="en-US" sz="2400" kern="1200" dirty="0" err="1"/>
            <a:t>BeautifulSoup</a:t>
          </a:r>
          <a:r>
            <a:rPr lang="en-US" sz="2400" kern="1200" dirty="0"/>
            <a:t> object	</a:t>
          </a:r>
        </a:p>
      </dsp:txBody>
      <dsp:txXfrm rot="10800000">
        <a:off x="0" y="1583740"/>
        <a:ext cx="5461000" cy="1038714"/>
      </dsp:txXfrm>
    </dsp:sp>
    <dsp:sp modelId="{19339FBC-9162-4979-8F2E-07CD3C446DC1}">
      <dsp:nvSpPr>
        <dsp:cNvPr id="0" name=""/>
        <dsp:cNvSpPr/>
      </dsp:nvSpPr>
      <dsp:spPr>
        <a:xfrm rot="10800000">
          <a:off x="0" y="743"/>
          <a:ext cx="5461000" cy="159858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Falcon 9 launch data were requested from Wikipedia in HTML format</a:t>
          </a:r>
        </a:p>
      </dsp:txBody>
      <dsp:txXfrm rot="10800000">
        <a:off x="0" y="743"/>
        <a:ext cx="5461000" cy="10387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39DE7-6B7E-4B8D-9835-F7E6C3A844C1}">
      <dsp:nvSpPr>
        <dsp:cNvPr id="0" name=""/>
        <dsp:cNvSpPr/>
      </dsp:nvSpPr>
      <dsp:spPr>
        <a:xfrm>
          <a:off x="0" y="1021540"/>
          <a:ext cx="9927485" cy="136205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F785CB-640A-47D3-B61E-83F6EAB5829A}">
      <dsp:nvSpPr>
        <dsp:cNvPr id="0" name=""/>
        <dsp:cNvSpPr/>
      </dsp:nvSpPr>
      <dsp:spPr>
        <a:xfrm>
          <a:off x="4362" y="0"/>
          <a:ext cx="2879358" cy="1362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t>Performed exploratory data analysis</a:t>
          </a:r>
        </a:p>
      </dsp:txBody>
      <dsp:txXfrm>
        <a:off x="4362" y="0"/>
        <a:ext cx="2879358" cy="1362054"/>
      </dsp:txXfrm>
    </dsp:sp>
    <dsp:sp modelId="{F6B47201-1F97-41E7-A732-7B519EA24460}">
      <dsp:nvSpPr>
        <dsp:cNvPr id="0" name=""/>
        <dsp:cNvSpPr/>
      </dsp:nvSpPr>
      <dsp:spPr>
        <a:xfrm>
          <a:off x="1273785" y="1532311"/>
          <a:ext cx="340513" cy="3405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83A124-DEC6-486D-ABDA-F7F112D5149E}">
      <dsp:nvSpPr>
        <dsp:cNvPr id="0" name=""/>
        <dsp:cNvSpPr/>
      </dsp:nvSpPr>
      <dsp:spPr>
        <a:xfrm>
          <a:off x="3027689" y="2043081"/>
          <a:ext cx="2879358" cy="1362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t>Determined number of launches per launch site, orbit occurrence and mission outcome occurrence</a:t>
          </a:r>
        </a:p>
        <a:p>
          <a:pPr marL="0" lvl="0" indent="0" algn="ctr" defTabSz="488950">
            <a:lnSpc>
              <a:spcPct val="90000"/>
            </a:lnSpc>
            <a:spcBef>
              <a:spcPct val="0"/>
            </a:spcBef>
            <a:spcAft>
              <a:spcPct val="35000"/>
            </a:spcAft>
            <a:buNone/>
          </a:pPr>
          <a:endParaRPr lang="en-US" sz="1100" kern="1200" dirty="0"/>
        </a:p>
        <a:p>
          <a:pPr marL="0" lvl="0" indent="0" algn="ctr" defTabSz="488950">
            <a:lnSpc>
              <a:spcPct val="90000"/>
            </a:lnSpc>
            <a:spcBef>
              <a:spcPct val="0"/>
            </a:spcBef>
            <a:spcAft>
              <a:spcPct val="35000"/>
            </a:spcAft>
            <a:buNone/>
          </a:pPr>
          <a:r>
            <a:rPr lang="en-US" sz="1100" kern="1200" dirty="0"/>
            <a:t>Source: </a:t>
          </a:r>
          <a:r>
            <a:rPr lang="en-US" sz="1100" kern="1200" dirty="0">
              <a:hlinkClick xmlns:r="http://schemas.openxmlformats.org/officeDocument/2006/relationships" r:id="rId1"/>
            </a:rPr>
            <a:t>https://github.com/tfoss78/Applied-Data-Science-Capstone/blob/main/labs-jupyter-spacex-Data%20wrangling.ipynb</a:t>
          </a:r>
          <a:r>
            <a:rPr lang="en-US" sz="1100" kern="1200" dirty="0"/>
            <a:t> </a:t>
          </a:r>
        </a:p>
      </dsp:txBody>
      <dsp:txXfrm>
        <a:off x="3027689" y="2043081"/>
        <a:ext cx="2879358" cy="1362054"/>
      </dsp:txXfrm>
    </dsp:sp>
    <dsp:sp modelId="{9DC6C671-5CFD-418D-B9D0-76254958B2C2}">
      <dsp:nvSpPr>
        <dsp:cNvPr id="0" name=""/>
        <dsp:cNvSpPr/>
      </dsp:nvSpPr>
      <dsp:spPr>
        <a:xfrm>
          <a:off x="4297111" y="1532311"/>
          <a:ext cx="340513" cy="3405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5809AB-4002-4A18-BA65-991A9B3EF5C9}">
      <dsp:nvSpPr>
        <dsp:cNvPr id="0" name=""/>
        <dsp:cNvSpPr/>
      </dsp:nvSpPr>
      <dsp:spPr>
        <a:xfrm>
          <a:off x="6051015" y="0"/>
          <a:ext cx="2879358" cy="1362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t>Created “landing outcome” label from the outcome column and exported results to CSV</a:t>
          </a:r>
        </a:p>
      </dsp:txBody>
      <dsp:txXfrm>
        <a:off x="6051015" y="0"/>
        <a:ext cx="2879358" cy="1362054"/>
      </dsp:txXfrm>
    </dsp:sp>
    <dsp:sp modelId="{33A26E54-4920-4A72-AA19-794D6BFC0CE5}">
      <dsp:nvSpPr>
        <dsp:cNvPr id="0" name=""/>
        <dsp:cNvSpPr/>
      </dsp:nvSpPr>
      <dsp:spPr>
        <a:xfrm>
          <a:off x="7320437" y="1532311"/>
          <a:ext cx="340513" cy="3405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915831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89665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946026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3602683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1849638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github.com/tfoss78/Applied-Data-Science-Capstone/blob/main/lab_jupyter_launch_site_location.jupyterlite.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foss78/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foss78/Applied-Data-Science-Capstone/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foss78/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foss78/Applied-Data-Science-Capston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tfoss78/Applied-Data-Science-Capstone/blob/main/jupyter-labs-spacex-data-collection-api.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tfoss78/Applied-Data-Science-Capstone/blob/main/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&lt;Thomas Foss&gt;</a:t>
            </a:r>
          </a:p>
          <a:p>
            <a:r>
              <a:rPr lang="en-US" dirty="0">
                <a:solidFill>
                  <a:schemeClr val="bg2"/>
                </a:solidFill>
                <a:latin typeface="Abadi" panose="020B0604020104020204" pitchFamily="34" charset="0"/>
                <a:ea typeface="SF Pro" pitchFamily="2" charset="0"/>
                <a:cs typeface="SF Pro" pitchFamily="2" charset="0"/>
              </a:rPr>
              <a:t>&lt;November 27, 2023&gt;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graphicFrame>
        <p:nvGraphicFramePr>
          <p:cNvPr id="3" name="Content Placeholder 2">
            <a:extLst>
              <a:ext uri="{FF2B5EF4-FFF2-40B4-BE49-F238E27FC236}">
                <a16:creationId xmlns:a16="http://schemas.microsoft.com/office/drawing/2014/main" id="{187A602F-0AF1-9D85-4315-4C80631BBB98}"/>
              </a:ext>
            </a:extLst>
          </p:cNvPr>
          <p:cNvGraphicFramePr>
            <a:graphicFrameLocks noGrp="1"/>
          </p:cNvGraphicFramePr>
          <p:nvPr>
            <p:ph idx="4294967295"/>
            <p:extLst>
              <p:ext uri="{D42A27DB-BD31-4B8C-83A1-F6EECF244321}">
                <p14:modId xmlns:p14="http://schemas.microsoft.com/office/powerpoint/2010/main" val="3608000549"/>
              </p:ext>
            </p:extLst>
          </p:nvPr>
        </p:nvGraphicFramePr>
        <p:xfrm>
          <a:off x="1005985" y="1825625"/>
          <a:ext cx="9927485" cy="3405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7456"/>
            <a:ext cx="10950042" cy="516065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data were explored by visualizing the respective relationships between various data pairs (flight number and launch site, payload and launch site, orbit success and obit type, et al.) </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1100" dirty="0">
                <a:solidFill>
                  <a:schemeClr val="accent3">
                    <a:lumMod val="25000"/>
                  </a:schemeClr>
                </a:solidFill>
                <a:latin typeface="Abadi" panose="020B0604020104020204" pitchFamily="34" charset="0"/>
              </a:rPr>
              <a:t>Source: </a:t>
            </a:r>
            <a:r>
              <a:rPr lang="en-US" sz="1100" dirty="0">
                <a:solidFill>
                  <a:schemeClr val="accent3">
                    <a:lumMod val="25000"/>
                  </a:schemeClr>
                </a:solidFill>
                <a:latin typeface="Abadi" panose="020B0604020104020204" pitchFamily="34" charset="0"/>
                <a:hlinkClick r:id="rId4"/>
              </a:rPr>
              <a:t>https://github.com/tfoss78/Applied-Data-Science-Capstone/blob/main/lab_jupyter_launch_site_location.jupyterlite.ipynb</a:t>
            </a:r>
            <a:endParaRPr lang="en-US" sz="11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BB99283C-C06C-0D97-A2CA-39AEA9D4D1FC}"/>
              </a:ext>
            </a:extLst>
          </p:cNvPr>
          <p:cNvPicPr>
            <a:picLocks noChangeAspect="1"/>
          </p:cNvPicPr>
          <p:nvPr/>
        </p:nvPicPr>
        <p:blipFill>
          <a:blip r:embed="rId5"/>
          <a:stretch>
            <a:fillRect/>
          </a:stretch>
        </p:blipFill>
        <p:spPr>
          <a:xfrm>
            <a:off x="973393" y="2574389"/>
            <a:ext cx="10746659" cy="1497528"/>
          </a:xfrm>
          <a:prstGeom prst="rect">
            <a:avLst/>
          </a:prstGeom>
        </p:spPr>
      </p:pic>
      <p:pic>
        <p:nvPicPr>
          <p:cNvPr id="8" name="Picture 7">
            <a:extLst>
              <a:ext uri="{FF2B5EF4-FFF2-40B4-BE49-F238E27FC236}">
                <a16:creationId xmlns:a16="http://schemas.microsoft.com/office/drawing/2014/main" id="{52C6C8A8-6355-02AE-77A6-2B3FCA836B15}"/>
              </a:ext>
            </a:extLst>
          </p:cNvPr>
          <p:cNvPicPr>
            <a:picLocks noChangeAspect="1"/>
          </p:cNvPicPr>
          <p:nvPr/>
        </p:nvPicPr>
        <p:blipFill>
          <a:blip r:embed="rId6"/>
          <a:stretch>
            <a:fillRect/>
          </a:stretch>
        </p:blipFill>
        <p:spPr>
          <a:xfrm>
            <a:off x="973393" y="4171289"/>
            <a:ext cx="10746659" cy="199069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were further explored using SQL queries as below:</a:t>
            </a:r>
          </a:p>
          <a:p>
            <a:pPr>
              <a:lnSpc>
                <a:spcPct val="100000"/>
              </a:lnSpc>
              <a:spcBef>
                <a:spcPts val="1400"/>
              </a:spcBef>
            </a:pPr>
            <a:r>
              <a:rPr lang="en-US" sz="1800" dirty="0">
                <a:solidFill>
                  <a:schemeClr val="accent3">
                    <a:lumMod val="25000"/>
                  </a:schemeClr>
                </a:solidFill>
                <a:latin typeface="Abadi"/>
              </a:rPr>
              <a:t>Names of unique SpaceX launch sites</a:t>
            </a:r>
          </a:p>
          <a:p>
            <a:pPr>
              <a:lnSpc>
                <a:spcPct val="100000"/>
              </a:lnSpc>
              <a:spcBef>
                <a:spcPts val="1400"/>
              </a:spcBef>
            </a:pPr>
            <a:r>
              <a:rPr lang="en-US" sz="1800" dirty="0">
                <a:solidFill>
                  <a:schemeClr val="accent3">
                    <a:lumMod val="25000"/>
                  </a:schemeClr>
                </a:solidFill>
                <a:latin typeface="Abadi"/>
              </a:rPr>
              <a:t>Top five launch sites beginning with the string “CCA”</a:t>
            </a:r>
          </a:p>
          <a:p>
            <a:pPr>
              <a:lnSpc>
                <a:spcPct val="100000"/>
              </a:lnSpc>
              <a:spcBef>
                <a:spcPts val="1400"/>
              </a:spcBef>
            </a:pPr>
            <a:r>
              <a:rPr lang="en-US" sz="1800" dirty="0">
                <a:solidFill>
                  <a:schemeClr val="accent3">
                    <a:lumMod val="25000"/>
                  </a:schemeClr>
                </a:solidFill>
                <a:latin typeface="Abadi"/>
              </a:rPr>
              <a:t>Average payload mass for SpaceX booster F9 v1.1</a:t>
            </a:r>
          </a:p>
          <a:p>
            <a:pPr>
              <a:lnSpc>
                <a:spcPct val="100000"/>
              </a:lnSpc>
              <a:spcBef>
                <a:spcPts val="1400"/>
              </a:spcBef>
            </a:pPr>
            <a:r>
              <a:rPr lang="en-US" sz="1800" dirty="0">
                <a:solidFill>
                  <a:schemeClr val="accent3">
                    <a:lumMod val="25000"/>
                  </a:schemeClr>
                </a:solidFill>
                <a:latin typeface="Abadi"/>
              </a:rPr>
              <a:t>Date of first successful landing</a:t>
            </a:r>
          </a:p>
          <a:p>
            <a:pPr>
              <a:lnSpc>
                <a:spcPct val="100000"/>
              </a:lnSpc>
              <a:spcBef>
                <a:spcPts val="1400"/>
              </a:spcBef>
            </a:pPr>
            <a:r>
              <a:rPr lang="en-US" sz="1800" dirty="0">
                <a:solidFill>
                  <a:schemeClr val="accent3">
                    <a:lumMod val="25000"/>
                  </a:schemeClr>
                </a:solidFill>
                <a:latin typeface="Abadi"/>
              </a:rPr>
              <a:t>Names of boosters with payload mass 4,000-6,000 KG having successful drone-ship landings</a:t>
            </a:r>
          </a:p>
          <a:p>
            <a:pPr>
              <a:lnSpc>
                <a:spcPct val="100000"/>
              </a:lnSpc>
              <a:spcBef>
                <a:spcPts val="1400"/>
              </a:spcBef>
            </a:pPr>
            <a:r>
              <a:rPr lang="en-US" sz="1800" dirty="0">
                <a:solidFill>
                  <a:schemeClr val="accent3">
                    <a:lumMod val="25000"/>
                  </a:schemeClr>
                </a:solidFill>
                <a:latin typeface="Abadi"/>
              </a:rPr>
              <a:t>Total mission successes and mission failures</a:t>
            </a:r>
          </a:p>
          <a:p>
            <a:pPr>
              <a:lnSpc>
                <a:spcPct val="100000"/>
              </a:lnSpc>
              <a:spcBef>
                <a:spcPts val="1400"/>
              </a:spcBef>
            </a:pPr>
            <a:r>
              <a:rPr lang="en-US" sz="1800" dirty="0">
                <a:solidFill>
                  <a:schemeClr val="accent3">
                    <a:lumMod val="25000"/>
                  </a:schemeClr>
                </a:solidFill>
                <a:latin typeface="Abadi"/>
              </a:rPr>
              <a:t>Names of booster versions carrying the maximum payload mass</a:t>
            </a:r>
          </a:p>
          <a:p>
            <a:pPr>
              <a:lnSpc>
                <a:spcPct val="100000"/>
              </a:lnSpc>
              <a:spcBef>
                <a:spcPts val="1400"/>
              </a:spcBef>
            </a:pPr>
            <a:r>
              <a:rPr lang="en-US" sz="1800" dirty="0">
                <a:solidFill>
                  <a:schemeClr val="accent3">
                    <a:lumMod val="25000"/>
                  </a:schemeClr>
                </a:solidFill>
                <a:latin typeface="Abadi"/>
              </a:rPr>
              <a:t>Failed outcomes by drone ship, booster version and launch site for the year 2015</a:t>
            </a:r>
          </a:p>
          <a:p>
            <a:pPr>
              <a:lnSpc>
                <a:spcPct val="100000"/>
              </a:lnSpc>
              <a:spcBef>
                <a:spcPts val="1400"/>
              </a:spcBef>
            </a:pPr>
            <a:r>
              <a:rPr lang="en-US" sz="1800" dirty="0">
                <a:solidFill>
                  <a:schemeClr val="accent3">
                    <a:lumMod val="25000"/>
                  </a:schemeClr>
                </a:solidFill>
                <a:latin typeface="Abadi"/>
              </a:rPr>
              <a:t>Rank of landing failures and successes for the period 6/14/2004-3/20/2017	</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100" dirty="0">
                <a:solidFill>
                  <a:schemeClr val="accent3">
                    <a:lumMod val="25000"/>
                  </a:schemeClr>
                </a:solidFill>
                <a:latin typeface="Abadi" panose="020B0604020104020204" pitchFamily="34" charset="0"/>
              </a:rPr>
              <a:t>Source: </a:t>
            </a:r>
            <a:r>
              <a:rPr lang="en-US" sz="1100" dirty="0">
                <a:solidFill>
                  <a:schemeClr val="accent3">
                    <a:lumMod val="25000"/>
                  </a:schemeClr>
                </a:solidFill>
                <a:latin typeface="Abadi" panose="020B0604020104020204" pitchFamily="34" charset="0"/>
                <a:hlinkClick r:id="rId3"/>
              </a:rPr>
              <a:t>https://github.com/tfoss78/Applied-Data-Science-Capstone/blob/main/jupyter-labs-eda-sql-coursera_sqllite.ipynb</a:t>
            </a:r>
            <a:endParaRPr lang="en-US" sz="11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are used to identify important coordinate locations such as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Circles are used to identify important landmarks, such as NASA’s Johnson Space Center</a:t>
            </a:r>
          </a:p>
          <a:p>
            <a:pPr>
              <a:lnSpc>
                <a:spcPct val="100000"/>
              </a:lnSpc>
              <a:spcBef>
                <a:spcPts val="1400"/>
              </a:spcBef>
            </a:pPr>
            <a:r>
              <a:rPr lang="en-US" sz="2200" dirty="0">
                <a:solidFill>
                  <a:schemeClr val="accent3">
                    <a:lumMod val="25000"/>
                  </a:schemeClr>
                </a:solidFill>
                <a:latin typeface="Abadi" panose="020B0604020104020204" pitchFamily="34" charset="0"/>
              </a:rPr>
              <a:t>Marker Clusters are used to indicate a series of events respective to a specific coordinate, such as to confirm the number of launches made from a specific launch site so as to distinguish sites by launch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Lines are used to show distances between sets of coordinates</a:t>
            </a:r>
          </a:p>
          <a:p>
            <a:pPr>
              <a:lnSpc>
                <a:spcPct val="100000"/>
              </a:lnSpc>
              <a:spcBef>
                <a:spcPts val="1400"/>
              </a:spcBef>
            </a:pPr>
            <a:r>
              <a:rPr lang="en-US" sz="2200" dirty="0">
                <a:solidFill>
                  <a:schemeClr val="accent3">
                    <a:lumMod val="25000"/>
                  </a:schemeClr>
                </a:solidFill>
                <a:latin typeface="Abadi" panose="020B0604020104020204" pitchFamily="34" charset="0"/>
              </a:rPr>
              <a:t>Source: </a:t>
            </a:r>
            <a:r>
              <a:rPr lang="en-US" sz="2200" dirty="0">
                <a:solidFill>
                  <a:schemeClr val="accent3">
                    <a:lumMod val="25000"/>
                  </a:schemeClr>
                </a:solidFill>
                <a:latin typeface="Abadi" panose="020B0604020104020204" pitchFamily="34" charset="0"/>
                <a:hlinkClick r:id="rId3"/>
              </a:rPr>
              <a:t>https://github.com/tfoss78/Applied-Data-Science-Capstone/blob/main/lab_jupyter_launch_site_location.jupyterlite.ipynb</a:t>
            </a: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dashboard was created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to visualize data for launches by site and the respective ranges of different payloads</a:t>
            </a:r>
          </a:p>
          <a:p>
            <a:pPr>
              <a:lnSpc>
                <a:spcPct val="100000"/>
              </a:lnSpc>
              <a:spcBef>
                <a:spcPts val="1400"/>
              </a:spcBef>
            </a:pPr>
            <a:r>
              <a:rPr lang="en-US" sz="2200" dirty="0">
                <a:solidFill>
                  <a:schemeClr val="accent3">
                    <a:lumMod val="25000"/>
                  </a:schemeClr>
                </a:solidFill>
                <a:latin typeface="Abadi" panose="020B0604020104020204" pitchFamily="34" charset="0"/>
              </a:rPr>
              <a:t>Visualizing data in this manner allowed us to analyze the relationship between payload and launch site, and further to identify the best launch site based on payload.</a:t>
            </a:r>
          </a:p>
          <a:p>
            <a:pPr>
              <a:lnSpc>
                <a:spcPct val="100000"/>
              </a:lnSpc>
              <a:spcBef>
                <a:spcPts val="1400"/>
              </a:spcBef>
            </a:pPr>
            <a:r>
              <a:rPr lang="en-US" sz="2200" dirty="0">
                <a:solidFill>
                  <a:schemeClr val="accent3">
                    <a:lumMod val="25000"/>
                  </a:schemeClr>
                </a:solidFill>
                <a:latin typeface="Abadi" panose="020B0604020104020204" pitchFamily="34" charset="0"/>
              </a:rPr>
              <a:t>Source: </a:t>
            </a:r>
            <a:r>
              <a:rPr lang="en-US" sz="2200" dirty="0">
                <a:solidFill>
                  <a:schemeClr val="accent3">
                    <a:lumMod val="25000"/>
                  </a:schemeClr>
                </a:solidFill>
                <a:latin typeface="Abadi" panose="020B0604020104020204" pitchFamily="34" charset="0"/>
                <a:hlinkClick r:id="rId3"/>
              </a:rPr>
              <a:t>https://github.com/tfoss78/Applied-Data-Science-Capstone/blob/main/spacex_dash_app.py</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were run through four separate classification models (logistic regression, support vector machine, decision tree and K-nearest Neighbor) to determine which method would best predict future landing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Source: </a:t>
            </a:r>
            <a:r>
              <a:rPr lang="en-US" sz="2200" dirty="0">
                <a:solidFill>
                  <a:schemeClr val="accent3">
                    <a:lumMod val="25000"/>
                  </a:schemeClr>
                </a:solidFill>
                <a:latin typeface="Abadi" panose="020B0604020104020204" pitchFamily="34" charset="0"/>
                <a:hlinkClick r:id="rId3"/>
              </a:rPr>
              <a:t>https://github.com/tfoss78/Applied-Data-Science-Capstone/blob/main/SpaceX_Machine_Learning_Prediction_Part_5.jupyterlite.ipynb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4B6C19F2-93CF-55D5-1F63-959B7889AF73}"/>
              </a:ext>
            </a:extLst>
          </p:cNvPr>
          <p:cNvPicPr>
            <a:picLocks noChangeAspect="1"/>
          </p:cNvPicPr>
          <p:nvPr/>
        </p:nvPicPr>
        <p:blipFill>
          <a:blip r:embed="rId4"/>
          <a:stretch>
            <a:fillRect/>
          </a:stretch>
        </p:blipFill>
        <p:spPr>
          <a:xfrm>
            <a:off x="627136" y="2860182"/>
            <a:ext cx="10658475" cy="2314575"/>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619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Our use of exploratory data analysis showed that mission success has increased over time.</a:t>
            </a:r>
          </a:p>
          <a:p>
            <a:pPr>
              <a:lnSpc>
                <a:spcPct val="100000"/>
              </a:lnSpc>
              <a:spcBef>
                <a:spcPts val="1400"/>
              </a:spcBef>
            </a:pPr>
            <a:r>
              <a:rPr lang="en-US" sz="1800" dirty="0">
                <a:solidFill>
                  <a:schemeClr val="accent3">
                    <a:lumMod val="25000"/>
                  </a:schemeClr>
                </a:solidFill>
                <a:latin typeface="Abadi" panose="020B0604020104020204" pitchFamily="34" charset="0"/>
              </a:rPr>
              <a:t>Our interactive analytics confirmed that launches are primarily conducted on the east coast and are most successful when taking place near the ocean and effective logistical infrastructure</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Our use of predictive analysis determined that the Decision Tree classifier was most-effective at predicting successful landing results (84%)</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1C634A7F-A29B-C30B-D418-58B73C81BBE2}"/>
              </a:ext>
            </a:extLst>
          </p:cNvPr>
          <p:cNvPicPr>
            <a:picLocks noChangeAspect="1"/>
          </p:cNvPicPr>
          <p:nvPr/>
        </p:nvPicPr>
        <p:blipFill>
          <a:blip r:embed="rId4"/>
          <a:stretch>
            <a:fillRect/>
          </a:stretch>
        </p:blipFill>
        <p:spPr>
          <a:xfrm>
            <a:off x="1150836" y="3021421"/>
            <a:ext cx="3990975" cy="2466975"/>
          </a:xfrm>
          <a:prstGeom prst="rect">
            <a:avLst/>
          </a:prstGeom>
        </p:spPr>
      </p:pic>
      <p:pic>
        <p:nvPicPr>
          <p:cNvPr id="6" name="Picture 5">
            <a:extLst>
              <a:ext uri="{FF2B5EF4-FFF2-40B4-BE49-F238E27FC236}">
                <a16:creationId xmlns:a16="http://schemas.microsoft.com/office/drawing/2014/main" id="{C09F46A3-9519-3364-1605-2F22FFF059BF}"/>
              </a:ext>
            </a:extLst>
          </p:cNvPr>
          <p:cNvPicPr>
            <a:picLocks noChangeAspect="1"/>
          </p:cNvPicPr>
          <p:nvPr/>
        </p:nvPicPr>
        <p:blipFill>
          <a:blip r:embed="rId5"/>
          <a:stretch>
            <a:fillRect/>
          </a:stretch>
        </p:blipFill>
        <p:spPr>
          <a:xfrm>
            <a:off x="5900737" y="3021421"/>
            <a:ext cx="4048125" cy="2428875"/>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4000"/>
            <a:ext cx="10687961" cy="4795350"/>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Based on recent results, the launch site with the highest success rate is CCAF5 SLC 40</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for all sites has increased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 name="Picture 9">
            <a:extLst>
              <a:ext uri="{FF2B5EF4-FFF2-40B4-BE49-F238E27FC236}">
                <a16:creationId xmlns:a16="http://schemas.microsoft.com/office/drawing/2014/main" id="{D4E8FBC0-92A3-8E19-8BC3-736582D3288D}"/>
              </a:ext>
            </a:extLst>
          </p:cNvPr>
          <p:cNvPicPr>
            <a:picLocks noChangeAspect="1"/>
          </p:cNvPicPr>
          <p:nvPr/>
        </p:nvPicPr>
        <p:blipFill>
          <a:blip r:embed="rId3"/>
          <a:stretch>
            <a:fillRect/>
          </a:stretch>
        </p:blipFill>
        <p:spPr>
          <a:xfrm>
            <a:off x="666146" y="1454700"/>
            <a:ext cx="10791825" cy="24669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5238" y="1484671"/>
            <a:ext cx="10726993" cy="5034116"/>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Payloads below 9,000kg are very likely to be successful</a:t>
            </a:r>
          </a:p>
          <a:p>
            <a:pPr>
              <a:lnSpc>
                <a:spcPct val="100000"/>
              </a:lnSpc>
              <a:spcBef>
                <a:spcPts val="1400"/>
              </a:spcBef>
            </a:pPr>
            <a:r>
              <a:rPr lang="en-US" sz="2200" dirty="0">
                <a:solidFill>
                  <a:schemeClr val="accent3">
                    <a:lumMod val="25000"/>
                  </a:schemeClr>
                </a:solidFill>
                <a:latin typeface="Abadi" panose="020B0604020104020204" pitchFamily="34" charset="0"/>
              </a:rPr>
              <a:t>Payloads in excess of 12,000kg have a lower success rate and launches of payloads this size are inadvisable at the VAF8 SLC 4E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83FB455-E3AA-6959-B25D-D2DDE4BC5051}"/>
              </a:ext>
            </a:extLst>
          </p:cNvPr>
          <p:cNvPicPr>
            <a:picLocks noChangeAspect="1"/>
          </p:cNvPicPr>
          <p:nvPr/>
        </p:nvPicPr>
        <p:blipFill>
          <a:blip r:embed="rId3"/>
          <a:stretch>
            <a:fillRect/>
          </a:stretch>
        </p:blipFill>
        <p:spPr>
          <a:xfrm>
            <a:off x="599769" y="1484671"/>
            <a:ext cx="11058525" cy="241935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76515"/>
            <a:ext cx="11087692" cy="505069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results shown on this chart, the sites with the highest success rate are ES-L1, GE0, HE0 and SS0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9E16754-F7CD-D43D-7247-68889CF3DB07}"/>
              </a:ext>
            </a:extLst>
          </p:cNvPr>
          <p:cNvPicPr>
            <a:picLocks noChangeAspect="1"/>
          </p:cNvPicPr>
          <p:nvPr/>
        </p:nvPicPr>
        <p:blipFill>
          <a:blip r:embed="rId3"/>
          <a:stretch>
            <a:fillRect/>
          </a:stretch>
        </p:blipFill>
        <p:spPr>
          <a:xfrm>
            <a:off x="2536898" y="2528272"/>
            <a:ext cx="6981825" cy="359092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74839"/>
            <a:ext cx="10979537" cy="4952372"/>
          </a:xfrm>
          <a:prstGeom prst="rect">
            <a:avLst/>
          </a:prstGeom>
        </p:spPr>
        <p:txBody>
          <a:bodyPr>
            <a:normAutofit/>
          </a:bodyPr>
          <a:lstStyle/>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all orbit types has improved over time</a:t>
            </a:r>
          </a:p>
          <a:p>
            <a:pPr>
              <a:lnSpc>
                <a:spcPct val="100000"/>
              </a:lnSpc>
              <a:spcBef>
                <a:spcPts val="1400"/>
              </a:spcBef>
            </a:pPr>
            <a:r>
              <a:rPr lang="en-US" sz="2200" dirty="0">
                <a:solidFill>
                  <a:schemeClr val="accent3">
                    <a:lumMod val="25000"/>
                  </a:schemeClr>
                </a:solidFill>
                <a:latin typeface="Abadi" panose="020B0604020104020204" pitchFamily="34" charset="0"/>
              </a:rPr>
              <a:t>VLEO orbit is a new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A7D04FB-FC87-F2D3-01C4-19F297972F2E}"/>
              </a:ext>
            </a:extLst>
          </p:cNvPr>
          <p:cNvPicPr>
            <a:picLocks noChangeAspect="1"/>
          </p:cNvPicPr>
          <p:nvPr/>
        </p:nvPicPr>
        <p:blipFill>
          <a:blip r:embed="rId3"/>
          <a:stretch>
            <a:fillRect/>
          </a:stretch>
        </p:blipFill>
        <p:spPr>
          <a:xfrm>
            <a:off x="399447" y="1559647"/>
            <a:ext cx="11058525" cy="25812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04335"/>
            <a:ext cx="10861550" cy="4601497"/>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success of the ISS orbit type seems to be affected very little by payload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877F7B2-6CE7-D5E5-365A-FBF30F805292}"/>
              </a:ext>
            </a:extLst>
          </p:cNvPr>
          <p:cNvPicPr>
            <a:picLocks noChangeAspect="1"/>
          </p:cNvPicPr>
          <p:nvPr/>
        </p:nvPicPr>
        <p:blipFill>
          <a:blip r:embed="rId3"/>
          <a:stretch>
            <a:fillRect/>
          </a:stretch>
        </p:blipFill>
        <p:spPr>
          <a:xfrm>
            <a:off x="420614" y="1437792"/>
            <a:ext cx="11001375" cy="252412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5"/>
            <a:ext cx="10515600" cy="4502367"/>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note that success has increased over time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37EA702-41F4-333D-DB1A-C5898A3C9F6D}"/>
              </a:ext>
            </a:extLst>
          </p:cNvPr>
          <p:cNvPicPr>
            <a:picLocks noChangeAspect="1"/>
          </p:cNvPicPr>
          <p:nvPr/>
        </p:nvPicPr>
        <p:blipFill>
          <a:blip r:embed="rId3"/>
          <a:stretch>
            <a:fillRect/>
          </a:stretch>
        </p:blipFill>
        <p:spPr>
          <a:xfrm>
            <a:off x="2500489" y="2553867"/>
            <a:ext cx="6456699" cy="361746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number of unique launch sites (four total) was determined using the query shown below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D8F6E52-BE33-0E6C-5FB3-21F98260B6BD}"/>
              </a:ext>
            </a:extLst>
          </p:cNvPr>
          <p:cNvPicPr>
            <a:picLocks noChangeAspect="1"/>
          </p:cNvPicPr>
          <p:nvPr/>
        </p:nvPicPr>
        <p:blipFill>
          <a:blip r:embed="rId3"/>
          <a:stretch>
            <a:fillRect/>
          </a:stretch>
        </p:blipFill>
        <p:spPr>
          <a:xfrm>
            <a:off x="3415788" y="3096843"/>
            <a:ext cx="3905250" cy="23336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shows the query whereby we were able to identify five records for launch sites beginning with the string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D0961C5-98E4-3BDF-E755-9915E0AC872E}"/>
              </a:ext>
            </a:extLst>
          </p:cNvPr>
          <p:cNvPicPr>
            <a:picLocks noChangeAspect="1"/>
          </p:cNvPicPr>
          <p:nvPr/>
        </p:nvPicPr>
        <p:blipFill>
          <a:blip r:embed="rId3"/>
          <a:stretch>
            <a:fillRect/>
          </a:stretch>
        </p:blipFill>
        <p:spPr>
          <a:xfrm>
            <a:off x="1023355" y="3388033"/>
            <a:ext cx="9710091" cy="195025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below shows the calculated total mass of boosters launched by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8A8F68E-DBB4-CA6E-F5D5-837A59B21770}"/>
              </a:ext>
            </a:extLst>
          </p:cNvPr>
          <p:cNvPicPr>
            <a:picLocks noChangeAspect="1"/>
          </p:cNvPicPr>
          <p:nvPr/>
        </p:nvPicPr>
        <p:blipFill>
          <a:blip r:embed="rId3"/>
          <a:stretch>
            <a:fillRect/>
          </a:stretch>
        </p:blipFill>
        <p:spPr>
          <a:xfrm>
            <a:off x="1821733" y="3173097"/>
            <a:ext cx="7486650" cy="21145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a query that calculates the average payload mass as carried by booster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F30E12F-0B0C-A190-31A3-2BB1FA95FDAE}"/>
              </a:ext>
            </a:extLst>
          </p:cNvPr>
          <p:cNvPicPr>
            <a:picLocks noChangeAspect="1"/>
          </p:cNvPicPr>
          <p:nvPr/>
        </p:nvPicPr>
        <p:blipFill>
          <a:blip r:embed="rId3"/>
          <a:stretch>
            <a:fillRect/>
          </a:stretch>
        </p:blipFill>
        <p:spPr>
          <a:xfrm>
            <a:off x="1305386" y="3258822"/>
            <a:ext cx="8086725" cy="20288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landing was achieved on December 22,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EFD4888-40DE-5B6D-16D7-0FCBA82A3EF6}"/>
              </a:ext>
            </a:extLst>
          </p:cNvPr>
          <p:cNvPicPr>
            <a:picLocks noChangeAspect="1"/>
          </p:cNvPicPr>
          <p:nvPr/>
        </p:nvPicPr>
        <p:blipFill>
          <a:blip r:embed="rId3"/>
          <a:stretch>
            <a:fillRect/>
          </a:stretch>
        </p:blipFill>
        <p:spPr>
          <a:xfrm>
            <a:off x="1818672" y="3073112"/>
            <a:ext cx="8267700" cy="21526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following query confirms missions that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17D68D3-6534-B3AB-22BD-95B5C94AF0EA}"/>
              </a:ext>
            </a:extLst>
          </p:cNvPr>
          <p:cNvPicPr>
            <a:picLocks noChangeAspect="1"/>
          </p:cNvPicPr>
          <p:nvPr/>
        </p:nvPicPr>
        <p:blipFill>
          <a:blip r:embed="rId3"/>
          <a:stretch>
            <a:fillRect/>
          </a:stretch>
        </p:blipFill>
        <p:spPr>
          <a:xfrm>
            <a:off x="1161281" y="3023323"/>
            <a:ext cx="9515475" cy="23526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76817"/>
            <a:ext cx="7944761" cy="121722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Data Collection through API and web scraping</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Exploratory Data Analysis with SQL and Data Visualization</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Interactive Visual Analytics with Folium and </a:t>
            </a:r>
            <a:r>
              <a:rPr lang="en-US" sz="1400" dirty="0" err="1">
                <a:solidFill>
                  <a:schemeClr val="accent3">
                    <a:lumMod val="25000"/>
                  </a:schemeClr>
                </a:solidFill>
                <a:latin typeface="Abadi" panose="020B0604020104020204" pitchFamily="34" charset="0"/>
              </a:rPr>
              <a:t>Plotly</a:t>
            </a:r>
            <a:endParaRPr lang="en-US" sz="14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14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Useful data was available publicly </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Using Exploratory Data Analysis, we were able to determine what features of the data were most useful in making predictions regarding launch success</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Machine learning allowed us to determine the best predictive model for the collected data</a:t>
            </a: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a query that confirms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CB9E9E7-E6C2-B7D5-5FDC-ECB5DDBE3806}"/>
              </a:ext>
            </a:extLst>
          </p:cNvPr>
          <p:cNvPicPr>
            <a:picLocks noChangeAspect="1"/>
          </p:cNvPicPr>
          <p:nvPr/>
        </p:nvPicPr>
        <p:blipFill>
          <a:blip r:embed="rId3"/>
          <a:stretch>
            <a:fillRect/>
          </a:stretch>
        </p:blipFill>
        <p:spPr>
          <a:xfrm>
            <a:off x="2360971" y="3056285"/>
            <a:ext cx="6781800" cy="26003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7120"/>
            <a:ext cx="10930377" cy="49022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are the boosters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EADAD36-336E-F017-0222-4799FA98C246}"/>
              </a:ext>
            </a:extLst>
          </p:cNvPr>
          <p:cNvPicPr>
            <a:picLocks noChangeAspect="1"/>
          </p:cNvPicPr>
          <p:nvPr/>
        </p:nvPicPr>
        <p:blipFill>
          <a:blip r:embed="rId3"/>
          <a:stretch>
            <a:fillRect/>
          </a:stretch>
        </p:blipFill>
        <p:spPr>
          <a:xfrm>
            <a:off x="2306949" y="2018313"/>
            <a:ext cx="6702791" cy="400726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are the 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24A76647-9A0C-C93A-A55D-96A673722080}"/>
              </a:ext>
            </a:extLst>
          </p:cNvPr>
          <p:cNvPicPr>
            <a:picLocks noChangeAspect="1"/>
          </p:cNvPicPr>
          <p:nvPr/>
        </p:nvPicPr>
        <p:blipFill>
          <a:blip r:embed="rId3"/>
          <a:stretch>
            <a:fillRect/>
          </a:stretch>
        </p:blipFill>
        <p:spPr>
          <a:xfrm>
            <a:off x="2338695" y="3551134"/>
            <a:ext cx="5095875" cy="23907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66684"/>
            <a:ext cx="10927030" cy="522092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query below ranks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73BA689-5B12-A264-46C1-26A793A1D477}"/>
              </a:ext>
            </a:extLst>
          </p:cNvPr>
          <p:cNvPicPr>
            <a:picLocks noChangeAspect="1"/>
          </p:cNvPicPr>
          <p:nvPr/>
        </p:nvPicPr>
        <p:blipFill>
          <a:blip r:embed="rId3"/>
          <a:stretch>
            <a:fillRect/>
          </a:stretch>
        </p:blipFill>
        <p:spPr>
          <a:xfrm>
            <a:off x="3034786" y="2394116"/>
            <a:ext cx="5076825" cy="38576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337187"/>
            <a:ext cx="11015520" cy="518160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As we see from this map showing all launch sites, sites are clustered in southern, coastal areas with generally mild weather conditions</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Picture 5">
            <a:extLst>
              <a:ext uri="{FF2B5EF4-FFF2-40B4-BE49-F238E27FC236}">
                <a16:creationId xmlns:a16="http://schemas.microsoft.com/office/drawing/2014/main" id="{55876877-674C-66AD-F649-5FAFA8A650F6}"/>
              </a:ext>
            </a:extLst>
          </p:cNvPr>
          <p:cNvPicPr>
            <a:picLocks noChangeAspect="1"/>
          </p:cNvPicPr>
          <p:nvPr/>
        </p:nvPicPr>
        <p:blipFill>
          <a:blip r:embed="rId3"/>
          <a:stretch>
            <a:fillRect/>
          </a:stretch>
        </p:blipFill>
        <p:spPr>
          <a:xfrm>
            <a:off x="2641673" y="2209761"/>
            <a:ext cx="6772275" cy="401663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366684"/>
            <a:ext cx="11025353" cy="5060527"/>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From this test data, we see that successful launches are shown in green, failures in red.</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KSC LC-39A</a:t>
            </a:r>
          </a:p>
        </p:txBody>
      </p:sp>
      <p:pic>
        <p:nvPicPr>
          <p:cNvPr id="7" name="Picture 6">
            <a:extLst>
              <a:ext uri="{FF2B5EF4-FFF2-40B4-BE49-F238E27FC236}">
                <a16:creationId xmlns:a16="http://schemas.microsoft.com/office/drawing/2014/main" id="{B3F8350A-AB04-F6D7-FB30-81B71146A1C1}"/>
              </a:ext>
            </a:extLst>
          </p:cNvPr>
          <p:cNvPicPr>
            <a:picLocks noChangeAspect="1"/>
          </p:cNvPicPr>
          <p:nvPr/>
        </p:nvPicPr>
        <p:blipFill>
          <a:blip r:embed="rId3"/>
          <a:stretch>
            <a:fillRect/>
          </a:stretch>
        </p:blipFill>
        <p:spPr>
          <a:xfrm>
            <a:off x="1095682" y="1570242"/>
            <a:ext cx="8801100" cy="332422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15E9F7A-B64C-4192-8930-A05D1E23F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17F71F0-470F-8B1E-2CA4-2BD8D2A89053}"/>
              </a:ext>
            </a:extLst>
          </p:cNvPr>
          <p:cNvPicPr>
            <a:picLocks noChangeAspect="1"/>
          </p:cNvPicPr>
          <p:nvPr/>
        </p:nvPicPr>
        <p:blipFill rotWithShape="1">
          <a:blip r:embed="rId3"/>
          <a:srcRect l="23751" r="29342" b="2"/>
          <a:stretch/>
        </p:blipFill>
        <p:spPr>
          <a:xfrm>
            <a:off x="20" y="853"/>
            <a:ext cx="2743179" cy="3417511"/>
          </a:xfrm>
          <a:prstGeom prst="rect">
            <a:avLst/>
          </a:prstGeom>
        </p:spPr>
      </p:pic>
      <p:pic>
        <p:nvPicPr>
          <p:cNvPr id="12" name="Picture 11">
            <a:extLst>
              <a:ext uri="{FF2B5EF4-FFF2-40B4-BE49-F238E27FC236}">
                <a16:creationId xmlns:a16="http://schemas.microsoft.com/office/drawing/2014/main" id="{8466A567-DC8D-E2E6-D490-AC6B6FBDA144}"/>
              </a:ext>
            </a:extLst>
          </p:cNvPr>
          <p:cNvPicPr>
            <a:picLocks noChangeAspect="1"/>
          </p:cNvPicPr>
          <p:nvPr/>
        </p:nvPicPr>
        <p:blipFill rotWithShape="1">
          <a:blip r:embed="rId4"/>
          <a:srcRect l="4842" r="30931" b="-3"/>
          <a:stretch/>
        </p:blipFill>
        <p:spPr>
          <a:xfrm>
            <a:off x="20" y="3417677"/>
            <a:ext cx="2743179" cy="3440324"/>
          </a:xfrm>
          <a:prstGeom prst="rect">
            <a:avLst/>
          </a:prstGeom>
        </p:spPr>
      </p:pic>
      <p:sp>
        <p:nvSpPr>
          <p:cNvPr id="26" name="Rectangle 25">
            <a:extLst>
              <a:ext uri="{FF2B5EF4-FFF2-40B4-BE49-F238E27FC236}">
                <a16:creationId xmlns:a16="http://schemas.microsoft.com/office/drawing/2014/main" id="{793EB161-5CFE-4D7E-B34B-06C90F9B1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00" y="-1"/>
            <a:ext cx="6744336" cy="68771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18147C2-BF02-44AA-81D8-FD7776FAB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5964" y="685799"/>
            <a:ext cx="5358808"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4040372" y="1015409"/>
            <a:ext cx="4231758" cy="112510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500" kern="1200">
                <a:solidFill>
                  <a:schemeClr val="tx1">
                    <a:lumMod val="65000"/>
                    <a:lumOff val="35000"/>
                  </a:schemeClr>
                </a:solidFill>
                <a:latin typeface="+mj-lt"/>
                <a:ea typeface="+mj-ea"/>
                <a:cs typeface="+mj-cs"/>
              </a:rPr>
              <a:t>Proximity of Sites to Significant Geographical Factors	</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040372" y="2427382"/>
            <a:ext cx="4231758" cy="3234456"/>
          </a:xfrm>
          <a:prstGeom prst="rect">
            <a:avLst/>
          </a:prstGeom>
        </p:spPr>
        <p:txBody>
          <a:bodyPr vert="horz" lIns="91440" tIns="45720" rIns="91440" bIns="45720" rtlCol="0" anchor="t">
            <a:normAutofit/>
          </a:bodyPr>
          <a:lstStyle/>
          <a:p>
            <a:pPr marL="0" indent="0">
              <a:spcBef>
                <a:spcPts val="1400"/>
              </a:spcBef>
              <a:buNone/>
            </a:pPr>
            <a:endParaRPr lang="en-US" sz="1400" dirty="0">
              <a:solidFill>
                <a:schemeClr val="tx1">
                  <a:lumMod val="65000"/>
                  <a:lumOff val="35000"/>
                </a:schemeClr>
              </a:solidFill>
            </a:endParaRPr>
          </a:p>
          <a:p>
            <a:pPr>
              <a:spcBef>
                <a:spcPts val="1400"/>
              </a:spcBef>
            </a:pPr>
            <a:r>
              <a:rPr lang="en-US" sz="1400" dirty="0">
                <a:solidFill>
                  <a:schemeClr val="tx1">
                    <a:lumMod val="65000"/>
                    <a:lumOff val="35000"/>
                  </a:schemeClr>
                </a:solidFill>
              </a:rPr>
              <a:t>We see that launch sites are typically located in coastal areas at a reasonable distance from populated areas, are furthermore not typically in close proximity to highways or railroads</a:t>
            </a:r>
          </a:p>
          <a:p>
            <a:pPr>
              <a:spcBef>
                <a:spcPts val="1400"/>
              </a:spcBef>
            </a:pPr>
            <a:endParaRPr lang="en-US" sz="1400" dirty="0">
              <a:solidFill>
                <a:schemeClr val="tx1">
                  <a:lumMod val="65000"/>
                  <a:lumOff val="35000"/>
                </a:schemeClr>
              </a:solidFill>
            </a:endParaRPr>
          </a:p>
          <a:p>
            <a:pPr>
              <a:spcBef>
                <a:spcPts val="1400"/>
              </a:spcBef>
            </a:pPr>
            <a:endParaRPr lang="en-US" sz="14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940CE5BE-F3A6-F22D-248E-4A0CED64FA19}"/>
              </a:ext>
            </a:extLst>
          </p:cNvPr>
          <p:cNvPicPr>
            <a:picLocks noChangeAspect="1"/>
          </p:cNvPicPr>
          <p:nvPr/>
        </p:nvPicPr>
        <p:blipFill rotWithShape="1">
          <a:blip r:embed="rId5"/>
          <a:srcRect l="64088" r="7400"/>
          <a:stretch/>
        </p:blipFill>
        <p:spPr>
          <a:xfrm>
            <a:off x="9487538" y="10"/>
            <a:ext cx="2704462" cy="3418353"/>
          </a:xfrm>
          <a:prstGeom prst="rect">
            <a:avLst/>
          </a:prstGeom>
        </p:spPr>
      </p:pic>
      <p:pic>
        <p:nvPicPr>
          <p:cNvPr id="4" name="Picture 3">
            <a:extLst>
              <a:ext uri="{FF2B5EF4-FFF2-40B4-BE49-F238E27FC236}">
                <a16:creationId xmlns:a16="http://schemas.microsoft.com/office/drawing/2014/main" id="{FED54E91-0C7E-6916-98FF-5002FF1FA583}"/>
              </a:ext>
            </a:extLst>
          </p:cNvPr>
          <p:cNvPicPr>
            <a:picLocks noChangeAspect="1"/>
          </p:cNvPicPr>
          <p:nvPr/>
        </p:nvPicPr>
        <p:blipFill rotWithShape="1">
          <a:blip r:embed="rId6"/>
          <a:srcRect t="6131" r="-3" b="18177"/>
          <a:stretch/>
        </p:blipFill>
        <p:spPr>
          <a:xfrm>
            <a:off x="9487536" y="3417676"/>
            <a:ext cx="2704463" cy="344032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180576" y="6356350"/>
            <a:ext cx="2743200" cy="365125"/>
          </a:xfrm>
        </p:spPr>
        <p:txBody>
          <a:bodyPr vert="horz" lIns="91440" tIns="45720" rIns="91440" bIns="45720" rtlCol="0" anchor="ctr">
            <a:normAutofit/>
          </a:bodyPr>
          <a:lstStyle/>
          <a:p>
            <a:pPr>
              <a:spcAft>
                <a:spcPts val="600"/>
              </a:spcAft>
            </a:pPr>
            <a:fld id="{5075537C-CA84-1446-933C-8E9D027F9201}" type="slidenum">
              <a:rPr lang="en-US" sz="900">
                <a:solidFill>
                  <a:srgbClr val="FFFFFF"/>
                </a:solidFill>
                <a:latin typeface="+mn-lt"/>
              </a:rPr>
              <a:pPr>
                <a:spcAft>
                  <a:spcPts val="600"/>
                </a:spcAft>
              </a:pPr>
              <a:t>37</a:t>
            </a:fld>
            <a:endParaRPr lang="en-US" sz="900">
              <a:solidFill>
                <a:srgbClr val="FFFFFF"/>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198" y="547815"/>
            <a:ext cx="5167185" cy="1680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err="1">
                <a:solidFill>
                  <a:schemeClr val="tx1"/>
                </a:solidFill>
                <a:latin typeface="+mj-lt"/>
                <a:ea typeface="+mj-ea"/>
                <a:cs typeface="+mj-cs"/>
              </a:rPr>
              <a:t>Plotly</a:t>
            </a:r>
            <a:r>
              <a:rPr lang="en-US" dirty="0">
                <a:solidFill>
                  <a:schemeClr val="tx1"/>
                </a:solidFill>
                <a:latin typeface="+mj-lt"/>
                <a:ea typeface="+mj-ea"/>
                <a:cs typeface="+mj-cs"/>
              </a:rPr>
              <a:t>: Success Percentages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86619" y="547815"/>
            <a:ext cx="5178960" cy="1680519"/>
          </a:xfrm>
          <a:prstGeom prst="rect">
            <a:avLst/>
          </a:prstGeom>
        </p:spPr>
        <p:txBody>
          <a:bodyPr vert="horz" lIns="91440" tIns="45720" rIns="91440" bIns="45720" rtlCol="0" anchor="ctr">
            <a:normAutofit lnSpcReduction="10000"/>
          </a:bodyPr>
          <a:lstStyle/>
          <a:p>
            <a:pPr>
              <a:spcBef>
                <a:spcPts val="1400"/>
              </a:spcBef>
            </a:pPr>
            <a:endParaRPr lang="en-US" sz="2000" dirty="0"/>
          </a:p>
          <a:p>
            <a:pPr>
              <a:spcBef>
                <a:spcPts val="1400"/>
              </a:spcBef>
            </a:pPr>
            <a:endParaRPr lang="en-US" sz="2000" dirty="0"/>
          </a:p>
          <a:p>
            <a:pPr>
              <a:spcBef>
                <a:spcPts val="1400"/>
              </a:spcBef>
            </a:pPr>
            <a:r>
              <a:rPr lang="en-US" sz="2000" dirty="0"/>
              <a:t>The chart below shows that the KSC LC-39A site had by far the highest rate of successful launches</a:t>
            </a:r>
          </a:p>
          <a:p>
            <a:pPr>
              <a:spcBef>
                <a:spcPts val="1400"/>
              </a:spcBef>
            </a:pPr>
            <a:endParaRPr lang="en-US" sz="2000" dirty="0"/>
          </a:p>
          <a:p>
            <a:pPr>
              <a:spcBef>
                <a:spcPts val="1400"/>
              </a:spcBef>
            </a:pPr>
            <a:endParaRPr lang="en-US" sz="2000" dirty="0"/>
          </a:p>
        </p:txBody>
      </p:sp>
      <p:pic>
        <p:nvPicPr>
          <p:cNvPr id="4" name="Picture 3">
            <a:extLst>
              <a:ext uri="{FF2B5EF4-FFF2-40B4-BE49-F238E27FC236}">
                <a16:creationId xmlns:a16="http://schemas.microsoft.com/office/drawing/2014/main" id="{FD7AE6AD-6FDE-1C14-7050-2C8A25093A4B}"/>
              </a:ext>
            </a:extLst>
          </p:cNvPr>
          <p:cNvPicPr>
            <a:picLocks noChangeAspect="1"/>
          </p:cNvPicPr>
          <p:nvPr/>
        </p:nvPicPr>
        <p:blipFill>
          <a:blip r:embed="rId2"/>
          <a:stretch>
            <a:fillRect/>
          </a:stretch>
        </p:blipFill>
        <p:spPr>
          <a:xfrm>
            <a:off x="1027503" y="2421923"/>
            <a:ext cx="5501116" cy="4263365"/>
          </a:xfrm>
          <a:prstGeom prst="rect">
            <a:avLst/>
          </a:prstGeom>
        </p:spPr>
      </p:pic>
      <p:pic>
        <p:nvPicPr>
          <p:cNvPr id="7" name="Picture 6">
            <a:extLst>
              <a:ext uri="{FF2B5EF4-FFF2-40B4-BE49-F238E27FC236}">
                <a16:creationId xmlns:a16="http://schemas.microsoft.com/office/drawing/2014/main" id="{78E0C102-1FC6-496E-7616-403E57ACC479}"/>
              </a:ext>
            </a:extLst>
          </p:cNvPr>
          <p:cNvPicPr>
            <a:picLocks noChangeAspect="1"/>
          </p:cNvPicPr>
          <p:nvPr/>
        </p:nvPicPr>
        <p:blipFill>
          <a:blip r:embed="rId3"/>
          <a:stretch>
            <a:fillRect/>
          </a:stretch>
        </p:blipFill>
        <p:spPr>
          <a:xfrm>
            <a:off x="7034136" y="2833017"/>
            <a:ext cx="3427387" cy="240061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63728" y="1658212"/>
            <a:ext cx="10092761" cy="177078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7200" dirty="0">
                <a:solidFill>
                  <a:schemeClr val="accent3">
                    <a:lumMod val="25000"/>
                  </a:schemeClr>
                </a:solidFill>
                <a:latin typeface="Abadi" panose="020B0604020104020204" pitchFamily="34" charset="0"/>
              </a:rPr>
              <a:t>SpaceX has marketed the Falcon 9 rocket, a platform that trims the cost of conventional launch methods by more than $100 million.  Much of the savings is due to the fact that SpaceX can reuse the first stage of the rocket in subsequent launches.  In this project, we attempt to determine whether data science methodology can be used to help another company, </a:t>
            </a:r>
            <a:r>
              <a:rPr lang="en-US" sz="7200" dirty="0" err="1">
                <a:solidFill>
                  <a:schemeClr val="accent3">
                    <a:lumMod val="25000"/>
                  </a:schemeClr>
                </a:solidFill>
                <a:latin typeface="Abadi" panose="020B0604020104020204" pitchFamily="34" charset="0"/>
              </a:rPr>
              <a:t>SpaceY</a:t>
            </a:r>
            <a:r>
              <a:rPr lang="en-US" sz="7200" dirty="0">
                <a:solidFill>
                  <a:schemeClr val="accent3">
                    <a:lumMod val="25000"/>
                  </a:schemeClr>
                </a:solidFill>
                <a:latin typeface="Abadi" panose="020B0604020104020204" pitchFamily="34" charset="0"/>
              </a:rPr>
              <a:t>, make predictions regarding launch success and failure and thereby attempt to compete with SpaceX in the marketplace.</a:t>
            </a:r>
          </a:p>
          <a:p>
            <a:pPr>
              <a:spcBef>
                <a:spcPts val="1400"/>
              </a:spcBef>
            </a:pPr>
            <a:r>
              <a:rPr lang="en-US" sz="7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72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7200" dirty="0">
                <a:solidFill>
                  <a:schemeClr val="accent3">
                    <a:lumMod val="25000"/>
                  </a:schemeClr>
                </a:solidFill>
                <a:latin typeface="Abadi" panose="020B0604020104020204" pitchFamily="34" charset="0"/>
              </a:rPr>
              <a:t>Which feature or interacting features present in the available data are most useful in predicting the likelihood of a successful landing.</a:t>
            </a:r>
          </a:p>
          <a:p>
            <a:pPr lvl="1">
              <a:spcBef>
                <a:spcPts val="1400"/>
              </a:spcBef>
              <a:buFontTx/>
              <a:buChar char="-"/>
            </a:pPr>
            <a:r>
              <a:rPr lang="en-US" sz="7200" dirty="0">
                <a:solidFill>
                  <a:schemeClr val="accent3">
                    <a:lumMod val="25000"/>
                  </a:schemeClr>
                </a:solidFill>
                <a:latin typeface="Abadi" panose="020B0604020104020204" pitchFamily="34" charset="0"/>
              </a:rPr>
              <a:t>What operating conditions need to be present to ensure a successful landing program.</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Launch Site with Highest Success Percentage</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marL="0">
              <a:spcBef>
                <a:spcPts val="1400"/>
              </a:spcBef>
            </a:pPr>
            <a:r>
              <a:rPr lang="en-US" sz="1700"/>
              <a:t>We see that KSC LC-39A had the highest success-to-failure ratio</a:t>
            </a:r>
          </a:p>
          <a:p>
            <a:pPr>
              <a:spcBef>
                <a:spcPts val="1400"/>
              </a:spcBef>
            </a:pPr>
            <a:endParaRPr lang="en-US" sz="1700"/>
          </a:p>
          <a:p>
            <a:endParaRPr lang="en-US" sz="1700"/>
          </a:p>
        </p:txBody>
      </p:sp>
      <p:pic>
        <p:nvPicPr>
          <p:cNvPr id="4" name="Picture 3" descr="A blue and red circle with a white circle with numbers&#10;&#10;Description automatically generated">
            <a:extLst>
              <a:ext uri="{FF2B5EF4-FFF2-40B4-BE49-F238E27FC236}">
                <a16:creationId xmlns:a16="http://schemas.microsoft.com/office/drawing/2014/main" id="{17881169-CF1B-79DB-D4FE-92A3239C949E}"/>
              </a:ext>
            </a:extLst>
          </p:cNvPr>
          <p:cNvPicPr>
            <a:picLocks noChangeAspect="1"/>
          </p:cNvPicPr>
          <p:nvPr/>
        </p:nvPicPr>
        <p:blipFill>
          <a:blip r:embed="rId2"/>
          <a:stretch>
            <a:fillRect/>
          </a:stretch>
        </p:blipFill>
        <p:spPr>
          <a:xfrm>
            <a:off x="4901184" y="1385384"/>
            <a:ext cx="6922008" cy="418781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lumMod val="50000"/>
                    <a:lumOff val="50000"/>
                  </a:schemeClr>
                </a:solidFill>
                <a:latin typeface="+mn-lt"/>
              </a:rPr>
              <a:pPr>
                <a:spcAft>
                  <a:spcPts val="600"/>
                </a:spcAft>
              </a:pPr>
              <a:t>40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435510"/>
            <a:ext cx="10450645" cy="474145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Current data confirm a higher rate of success for lighter payloads vs. heavier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All Sites</a:t>
            </a:r>
          </a:p>
        </p:txBody>
      </p:sp>
      <p:pic>
        <p:nvPicPr>
          <p:cNvPr id="4" name="Picture 3">
            <a:extLst>
              <a:ext uri="{FF2B5EF4-FFF2-40B4-BE49-F238E27FC236}">
                <a16:creationId xmlns:a16="http://schemas.microsoft.com/office/drawing/2014/main" id="{FDC8C96E-F686-48A5-5173-69553320D587}"/>
              </a:ext>
            </a:extLst>
          </p:cNvPr>
          <p:cNvPicPr>
            <a:picLocks noChangeAspect="1"/>
          </p:cNvPicPr>
          <p:nvPr/>
        </p:nvPicPr>
        <p:blipFill>
          <a:blip r:embed="rId4"/>
          <a:stretch>
            <a:fillRect/>
          </a:stretch>
        </p:blipFill>
        <p:spPr>
          <a:xfrm>
            <a:off x="550936" y="2198662"/>
            <a:ext cx="5476875" cy="3352800"/>
          </a:xfrm>
          <a:prstGeom prst="rect">
            <a:avLst/>
          </a:prstGeom>
        </p:spPr>
      </p:pic>
      <p:pic>
        <p:nvPicPr>
          <p:cNvPr id="7" name="Picture 6">
            <a:extLst>
              <a:ext uri="{FF2B5EF4-FFF2-40B4-BE49-F238E27FC236}">
                <a16:creationId xmlns:a16="http://schemas.microsoft.com/office/drawing/2014/main" id="{7A70155C-FB64-51B3-5ADC-DFD818F5D91E}"/>
              </a:ext>
            </a:extLst>
          </p:cNvPr>
          <p:cNvPicPr>
            <a:picLocks noChangeAspect="1"/>
          </p:cNvPicPr>
          <p:nvPr/>
        </p:nvPicPr>
        <p:blipFill>
          <a:blip r:embed="rId5"/>
          <a:stretch>
            <a:fillRect/>
          </a:stretch>
        </p:blipFill>
        <p:spPr>
          <a:xfrm>
            <a:off x="6249914" y="2217712"/>
            <a:ext cx="5391150" cy="33337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429768" y="411480"/>
            <a:ext cx="11201400"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Classification Method Accuracy</a:t>
            </a:r>
          </a:p>
        </p:txBody>
      </p:sp>
      <p:sp>
        <p:nvSpPr>
          <p:cNvPr id="16" name="Rectangle 15">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graph of blue and orange bars&#10;&#10;Description automatically generated">
            <a:extLst>
              <a:ext uri="{FF2B5EF4-FFF2-40B4-BE49-F238E27FC236}">
                <a16:creationId xmlns:a16="http://schemas.microsoft.com/office/drawing/2014/main" id="{9023076A-A661-98CF-B941-B3C866AD2BE0}"/>
              </a:ext>
            </a:extLst>
          </p:cNvPr>
          <p:cNvPicPr>
            <a:picLocks noChangeAspect="1"/>
          </p:cNvPicPr>
          <p:nvPr/>
        </p:nvPicPr>
        <p:blipFill rotWithShape="1">
          <a:blip r:embed="rId3"/>
          <a:srcRect t="3059" r="2" b="5946"/>
          <a:stretch/>
        </p:blipFill>
        <p:spPr>
          <a:xfrm>
            <a:off x="429768" y="1721922"/>
            <a:ext cx="6704891" cy="4520559"/>
          </a:xfrm>
          <a:prstGeom prst="rect">
            <a:avLst/>
          </a:prstGeom>
        </p:spPr>
      </p:pic>
      <p:sp useBgFill="1">
        <p:nvSpPr>
          <p:cNvPr id="18" name="Rectangle 17">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938752" y="2020824"/>
            <a:ext cx="3455097" cy="3959352"/>
          </a:xfrm>
          <a:prstGeom prst="rect">
            <a:avLst/>
          </a:prstGeom>
        </p:spPr>
        <p:txBody>
          <a:bodyPr vert="horz" lIns="91440" tIns="45720" rIns="91440" bIns="45720" rtlCol="0" anchor="ctr">
            <a:normAutofit/>
          </a:bodyPr>
          <a:lstStyle/>
          <a:p>
            <a:pPr>
              <a:spcBef>
                <a:spcPts val="1400"/>
              </a:spcBef>
            </a:pPr>
            <a:r>
              <a:rPr lang="en-US" sz="1800" dirty="0"/>
              <a:t>Of the four classification methods tested, the Decision Tree classifier was determined to be the most accurate means of prediction</a:t>
            </a:r>
          </a:p>
          <a:p>
            <a:pPr>
              <a:spcBef>
                <a:spcPts val="1400"/>
              </a:spcBef>
            </a:pPr>
            <a:endParaRPr lang="en-US" sz="1800" dirty="0"/>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59536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43</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23205"/>
            <a:ext cx="10687961" cy="43859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Confusion Matrix for the Decision Tree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293D265-4547-70D9-3F59-1CED67800420}"/>
              </a:ext>
            </a:extLst>
          </p:cNvPr>
          <p:cNvPicPr>
            <a:picLocks noChangeAspect="1"/>
          </p:cNvPicPr>
          <p:nvPr/>
        </p:nvPicPr>
        <p:blipFill>
          <a:blip r:embed="rId3"/>
          <a:stretch>
            <a:fillRect/>
          </a:stretch>
        </p:blipFill>
        <p:spPr>
          <a:xfrm>
            <a:off x="3497518" y="2448720"/>
            <a:ext cx="4705350" cy="28860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32359" y="1491595"/>
            <a:ext cx="10825613" cy="46339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the number of launches for a given site increase, the rate of success similarly increase</a:t>
            </a:r>
          </a:p>
          <a:p>
            <a:pPr>
              <a:lnSpc>
                <a:spcPct val="100000"/>
              </a:lnSpc>
              <a:spcBef>
                <a:spcPts val="1400"/>
              </a:spcBef>
            </a:pPr>
            <a:r>
              <a:rPr lang="en-US" sz="2200" dirty="0">
                <a:solidFill>
                  <a:schemeClr val="accent3">
                    <a:lumMod val="25000"/>
                  </a:schemeClr>
                </a:solidFill>
                <a:latin typeface="Abadi" panose="020B0604020104020204" pitchFamily="34" charset="0"/>
              </a:rPr>
              <a:t>The KSC LC-39A sites had the highest rate of launch success among the group</a:t>
            </a:r>
          </a:p>
          <a:p>
            <a:pPr>
              <a:lnSpc>
                <a:spcPct val="100000"/>
              </a:lnSpc>
              <a:spcBef>
                <a:spcPts val="1400"/>
              </a:spcBef>
            </a:pPr>
            <a:r>
              <a:rPr lang="en-US" sz="2200" dirty="0">
                <a:solidFill>
                  <a:schemeClr val="accent3">
                    <a:lumMod val="25000"/>
                  </a:schemeClr>
                </a:solidFill>
                <a:latin typeface="Abadi" panose="020B0604020104020204" pitchFamily="34" charset="0"/>
              </a:rPr>
              <a:t>Launches with smaller payloads tend to be more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was the most useful method of analyzing this particular data set.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1663"/>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using the following methods</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Data collection was performed using get request to the SpaceX API.</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Response content was decoded as a Json using .</a:t>
            </a:r>
            <a:r>
              <a:rPr lang="en-US" sz="2400" dirty="0" err="1">
                <a:solidFill>
                  <a:schemeClr val="accent3">
                    <a:lumMod val="25000"/>
                  </a:schemeClr>
                </a:solidFill>
                <a:latin typeface="Abadi" panose="020B0604020104020204" pitchFamily="34" charset="0"/>
              </a:rPr>
              <a:t>json</a:t>
            </a:r>
            <a:r>
              <a:rPr lang="en-US" sz="2400" dirty="0">
                <a:solidFill>
                  <a:schemeClr val="accent3">
                    <a:lumMod val="25000"/>
                  </a:schemeClr>
                </a:solidFill>
                <a:latin typeface="Abadi" panose="020B0604020104020204" pitchFamily="34" charset="0"/>
              </a:rPr>
              <a:t>() function call and converted into a Pandas </a:t>
            </a:r>
            <a:r>
              <a:rPr lang="en-US" sz="2400" dirty="0" err="1">
                <a:solidFill>
                  <a:schemeClr val="accent3">
                    <a:lumMod val="25000"/>
                  </a:schemeClr>
                </a:solidFill>
                <a:latin typeface="Abadi" panose="020B0604020104020204" pitchFamily="34" charset="0"/>
              </a:rPr>
              <a:t>dataframe</a:t>
            </a:r>
            <a:r>
              <a:rPr lang="en-US" sz="2400" dirty="0">
                <a:solidFill>
                  <a:schemeClr val="accent3">
                    <a:lumMod val="25000"/>
                  </a:schemeClr>
                </a:solidFill>
                <a:latin typeface="Abadi" panose="020B0604020104020204" pitchFamily="34" charset="0"/>
              </a:rPr>
              <a:t> using .</a:t>
            </a:r>
            <a:r>
              <a:rPr lang="en-US" sz="2400" dirty="0" err="1">
                <a:solidFill>
                  <a:schemeClr val="accent3">
                    <a:lumMod val="25000"/>
                  </a:schemeClr>
                </a:solidFill>
                <a:latin typeface="Abadi" panose="020B0604020104020204" pitchFamily="34" charset="0"/>
              </a:rPr>
              <a:t>json_normalize</a:t>
            </a:r>
            <a:r>
              <a:rPr lang="en-US" sz="24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We then performed data cleaning and (where necessary) filled in missing values.</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In addition, we performed web scraping from Wikipedia for Falcon 9 launch records with </a:t>
            </a:r>
            <a:r>
              <a:rPr lang="en-US" sz="2400" dirty="0" err="1">
                <a:solidFill>
                  <a:schemeClr val="accent3">
                    <a:lumMod val="25000"/>
                  </a:schemeClr>
                </a:solidFill>
                <a:latin typeface="Abadi" panose="020B0604020104020204" pitchFamily="34" charset="0"/>
              </a:rPr>
              <a:t>BeautifulSoup</a:t>
            </a:r>
            <a:r>
              <a:rPr lang="en-US" sz="24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2400" dirty="0" err="1">
                <a:solidFill>
                  <a:schemeClr val="accent3">
                    <a:lumMod val="25000"/>
                  </a:schemeClr>
                </a:solidFill>
                <a:latin typeface="Abadi" panose="020B0604020104020204" pitchFamily="34" charset="0"/>
              </a:rPr>
              <a:t>dataframe</a:t>
            </a:r>
            <a:r>
              <a:rPr lang="en-US" sz="2400" dirty="0">
                <a:solidFill>
                  <a:schemeClr val="accent3">
                    <a:lumMod val="25000"/>
                  </a:schemeClr>
                </a:solidFill>
                <a:latin typeface="Abadi" panose="020B0604020104020204" pitchFamily="34" charset="0"/>
              </a:rPr>
              <a:t> for future analysis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graphicFrame>
        <p:nvGraphicFramePr>
          <p:cNvPr id="8" name="Content Placeholder 7">
            <a:extLst>
              <a:ext uri="{FF2B5EF4-FFF2-40B4-BE49-F238E27FC236}">
                <a16:creationId xmlns:a16="http://schemas.microsoft.com/office/drawing/2014/main" id="{E9EC9283-6C70-B758-5BC6-BA1CF347938D}"/>
              </a:ext>
            </a:extLst>
          </p:cNvPr>
          <p:cNvGraphicFramePr>
            <a:graphicFrameLocks noGrp="1"/>
          </p:cNvGraphicFramePr>
          <p:nvPr>
            <p:ph idx="4294967295"/>
            <p:extLst>
              <p:ext uri="{D42A27DB-BD31-4B8C-83A1-F6EECF244321}">
                <p14:modId xmlns:p14="http://schemas.microsoft.com/office/powerpoint/2010/main" val="3501735838"/>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Publicly available data was obtained via the SpaceX API and prepared for analysis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Source: </a:t>
            </a:r>
            <a:r>
              <a:rPr lang="en-US" sz="2200" dirty="0">
                <a:solidFill>
                  <a:schemeClr val="accent3">
                    <a:lumMod val="25000"/>
                  </a:schemeClr>
                </a:solidFill>
                <a:latin typeface="Abadi" panose="020B0604020104020204" pitchFamily="34" charset="0"/>
                <a:hlinkClick r:id="rId8"/>
              </a:rPr>
              <a:t>https://github.com/tfoss78/Applied-Data-Science-Capstone/blob/main/jupyter-labs-spacex-data-collection-api.ipynb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Additional data for SpaceX launches was obtained from the SpaceX Wikipedia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Source: </a:t>
            </a:r>
            <a:r>
              <a:rPr lang="en-US" sz="2200" dirty="0">
                <a:solidFill>
                  <a:schemeClr val="accent3">
                    <a:lumMod val="25000"/>
                  </a:schemeClr>
                </a:solidFill>
                <a:latin typeface="Abadi" panose="020B0604020104020204" pitchFamily="34" charset="0"/>
                <a:hlinkClick r:id="rId3"/>
              </a:rPr>
              <a:t>https://github.com/tfoss78/Applied-Data-Science-Capstone/blob/main/jupyter-labs-webscraping.ipynb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860FE14C-505A-BB6E-B2AE-39272B0FBF12}"/>
              </a:ext>
            </a:extLst>
          </p:cNvPr>
          <p:cNvGraphicFramePr/>
          <p:nvPr>
            <p:extLst>
              <p:ext uri="{D42A27DB-BD31-4B8C-83A1-F6EECF244321}">
                <p14:modId xmlns:p14="http://schemas.microsoft.com/office/powerpoint/2010/main" val="4103168964"/>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3107</TotalTime>
  <Words>1788</Words>
  <Application>Microsoft Office PowerPoint</Application>
  <PresentationFormat>Widescreen</PresentationFormat>
  <Paragraphs>259</Paragraphs>
  <Slides>46</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Thomas Foss</cp:lastModifiedBy>
  <cp:revision>252</cp:revision>
  <dcterms:created xsi:type="dcterms:W3CDTF">2021-04-29T18:58:34Z</dcterms:created>
  <dcterms:modified xsi:type="dcterms:W3CDTF">2023-11-27T23:51:32Z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